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5D6"/>
    <a:srgbClr val="092DA7"/>
    <a:srgbClr val="5381C2"/>
    <a:srgbClr val="346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91BC6-09A9-4736-9F79-6E878E4C6F63}" v="1" dt="2024-06-17T10:12:44.975"/>
    <p1510:client id="{B06B9320-2C80-41DF-B42E-93A88DFE29E3}" v="481" dt="2024-06-17T11:23:47.424"/>
    <p1510:client id="{B5C95AB5-545D-43FB-94F8-4855421DF6B5}" v="76" dt="2024-06-17T09:03:4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17T10:53:38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4763 5018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ED7F7-55E6-43E0-BF54-82445721CCCB}" type="datetimeFigureOut">
              <a:t>19.06.2024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2920D-8EFD-4AFC-A5D3-A9430715AF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3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3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28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82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2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7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7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0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7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object 2">
            <a:extLst>
              <a:ext uri="{FF2B5EF4-FFF2-40B4-BE49-F238E27FC236}">
                <a16:creationId xmlns:a16="http://schemas.microsoft.com/office/drawing/2014/main" id="{6A374E1C-A117-C1AB-71C0-00AC24964DBA}"/>
              </a:ext>
            </a:extLst>
          </p:cNvPr>
          <p:cNvGrpSpPr/>
          <p:nvPr/>
        </p:nvGrpSpPr>
        <p:grpSpPr>
          <a:xfrm>
            <a:off x="4775" y="-594"/>
            <a:ext cx="14629503" cy="8232169"/>
            <a:chOff x="836375" y="688089"/>
            <a:chExt cx="15495075" cy="8767947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DBC2E9F4-E2D4-ACBF-CD69-FED06FDFB2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375" y="688089"/>
              <a:ext cx="15490912" cy="8767947"/>
            </a:xfrm>
            <a:prstGeom prst="rect">
              <a:avLst/>
            </a:prstGeom>
          </p:spPr>
        </p:pic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0C860AAC-4544-AC63-3CA8-7FB9F951B5B0}"/>
                </a:ext>
              </a:extLst>
            </p:cNvPr>
            <p:cNvSpPr/>
            <p:nvPr/>
          </p:nvSpPr>
          <p:spPr>
            <a:xfrm>
              <a:off x="836882" y="688373"/>
              <a:ext cx="15494568" cy="8765215"/>
            </a:xfrm>
            <a:custGeom>
              <a:avLst/>
              <a:gdLst/>
              <a:ahLst/>
              <a:cxnLst/>
              <a:rect l="l" t="t" r="r" b="b"/>
              <a:pathLst>
                <a:path w="15429230" h="8699500">
                  <a:moveTo>
                    <a:pt x="15352625" y="0"/>
                  </a:move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lnTo>
                    <a:pt x="0" y="8623300"/>
                  </a:lnTo>
                  <a:lnTo>
                    <a:pt x="5988" y="8652960"/>
                  </a:lnTo>
                  <a:lnTo>
                    <a:pt x="22318" y="8677181"/>
                  </a:lnTo>
                  <a:lnTo>
                    <a:pt x="46539" y="8693511"/>
                  </a:lnTo>
                  <a:lnTo>
                    <a:pt x="76200" y="8699500"/>
                  </a:lnTo>
                  <a:lnTo>
                    <a:pt x="15352625" y="8699500"/>
                  </a:lnTo>
                  <a:lnTo>
                    <a:pt x="15382286" y="8693511"/>
                  </a:lnTo>
                  <a:lnTo>
                    <a:pt x="15406507" y="8677181"/>
                  </a:lnTo>
                  <a:lnTo>
                    <a:pt x="15422837" y="8652960"/>
                  </a:lnTo>
                  <a:lnTo>
                    <a:pt x="15428825" y="8623300"/>
                  </a:lnTo>
                  <a:lnTo>
                    <a:pt x="15428825" y="76200"/>
                  </a:lnTo>
                  <a:lnTo>
                    <a:pt x="15422837" y="46539"/>
                  </a:lnTo>
                  <a:lnTo>
                    <a:pt x="15406507" y="22318"/>
                  </a:lnTo>
                  <a:lnTo>
                    <a:pt x="15382286" y="5988"/>
                  </a:lnTo>
                  <a:lnTo>
                    <a:pt x="15352625" y="0"/>
                  </a:lnTo>
                  <a:close/>
                </a:path>
              </a:pathLst>
            </a:custGeom>
            <a:solidFill>
              <a:srgbClr val="2B599D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pic>
          <p:nvPicPr>
            <p:cNvPr id="42" name="object 8">
              <a:extLst>
                <a:ext uri="{FF2B5EF4-FFF2-40B4-BE49-F238E27FC236}">
                  <a16:creationId xmlns:a16="http://schemas.microsoft.com/office/drawing/2014/main" id="{AAC84731-4581-1C78-2355-82FF9560E2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0528" y="1757981"/>
              <a:ext cx="5059715" cy="909871"/>
            </a:xfrm>
            <a:prstGeom prst="rect">
              <a:avLst/>
            </a:prstGeom>
          </p:spPr>
        </p:pic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E39FC049-BE28-6BA9-44A6-4E6455C6FEE4}"/>
                </a:ext>
              </a:extLst>
            </p:cNvPr>
            <p:cNvSpPr/>
            <p:nvPr/>
          </p:nvSpPr>
          <p:spPr>
            <a:xfrm>
              <a:off x="1235830" y="8676613"/>
              <a:ext cx="1244600" cy="382905"/>
            </a:xfrm>
            <a:custGeom>
              <a:avLst/>
              <a:gdLst/>
              <a:ahLst/>
              <a:cxnLst/>
              <a:rect l="l" t="t" r="r" b="b"/>
              <a:pathLst>
                <a:path w="1244600" h="382904">
                  <a:moveTo>
                    <a:pt x="250860" y="61876"/>
                  </a:moveTo>
                  <a:lnTo>
                    <a:pt x="130066" y="61876"/>
                  </a:lnTo>
                  <a:lnTo>
                    <a:pt x="137970" y="62282"/>
                  </a:lnTo>
                  <a:lnTo>
                    <a:pt x="145445" y="63500"/>
                  </a:lnTo>
                  <a:lnTo>
                    <a:pt x="179315" y="86590"/>
                  </a:lnTo>
                  <a:lnTo>
                    <a:pt x="186711" y="114552"/>
                  </a:lnTo>
                  <a:lnTo>
                    <a:pt x="186339" y="121734"/>
                  </a:lnTo>
                  <a:lnTo>
                    <a:pt x="168683" y="160768"/>
                  </a:lnTo>
                  <a:lnTo>
                    <a:pt x="135117" y="196453"/>
                  </a:lnTo>
                  <a:lnTo>
                    <a:pt x="3607" y="318221"/>
                  </a:lnTo>
                  <a:lnTo>
                    <a:pt x="3607" y="374505"/>
                  </a:lnTo>
                  <a:lnTo>
                    <a:pt x="266988" y="374505"/>
                  </a:lnTo>
                  <a:lnTo>
                    <a:pt x="266988" y="310644"/>
                  </a:lnTo>
                  <a:lnTo>
                    <a:pt x="111846" y="310644"/>
                  </a:lnTo>
                  <a:lnTo>
                    <a:pt x="111846" y="308119"/>
                  </a:lnTo>
                  <a:lnTo>
                    <a:pt x="165785" y="255262"/>
                  </a:lnTo>
                  <a:lnTo>
                    <a:pt x="183746" y="238564"/>
                  </a:lnTo>
                  <a:lnTo>
                    <a:pt x="199564" y="223106"/>
                  </a:lnTo>
                  <a:lnTo>
                    <a:pt x="234438" y="183746"/>
                  </a:lnTo>
                  <a:lnTo>
                    <a:pt x="253819" y="150632"/>
                  </a:lnTo>
                  <a:lnTo>
                    <a:pt x="262117" y="109321"/>
                  </a:lnTo>
                  <a:lnTo>
                    <a:pt x="261091" y="93806"/>
                  </a:lnTo>
                  <a:lnTo>
                    <a:pt x="258013" y="79194"/>
                  </a:lnTo>
                  <a:lnTo>
                    <a:pt x="252883" y="65484"/>
                  </a:lnTo>
                  <a:lnTo>
                    <a:pt x="250860" y="61876"/>
                  </a:lnTo>
                  <a:close/>
                </a:path>
                <a:path w="1244600" h="382904">
                  <a:moveTo>
                    <a:pt x="130607" y="0"/>
                  </a:moveTo>
                  <a:lnTo>
                    <a:pt x="77773" y="8219"/>
                  </a:lnTo>
                  <a:lnTo>
                    <a:pt x="36124" y="32246"/>
                  </a:lnTo>
                  <a:lnTo>
                    <a:pt x="9234" y="69870"/>
                  </a:lnTo>
                  <a:lnTo>
                    <a:pt x="0" y="118882"/>
                  </a:lnTo>
                  <a:lnTo>
                    <a:pt x="74143" y="118882"/>
                  </a:lnTo>
                  <a:lnTo>
                    <a:pt x="74571" y="110347"/>
                  </a:lnTo>
                  <a:lnTo>
                    <a:pt x="75857" y="102420"/>
                  </a:lnTo>
                  <a:lnTo>
                    <a:pt x="100481" y="68731"/>
                  </a:lnTo>
                  <a:lnTo>
                    <a:pt x="130066" y="61876"/>
                  </a:lnTo>
                  <a:lnTo>
                    <a:pt x="250860" y="61876"/>
                  </a:lnTo>
                  <a:lnTo>
                    <a:pt x="245701" y="52676"/>
                  </a:lnTo>
                  <a:lnTo>
                    <a:pt x="213669" y="21692"/>
                  </a:lnTo>
                  <a:lnTo>
                    <a:pt x="167724" y="3517"/>
                  </a:lnTo>
                  <a:lnTo>
                    <a:pt x="149809" y="879"/>
                  </a:lnTo>
                  <a:lnTo>
                    <a:pt x="130607" y="0"/>
                  </a:lnTo>
                  <a:close/>
                </a:path>
                <a:path w="1244600" h="382904">
                  <a:moveTo>
                    <a:pt x="457271" y="0"/>
                  </a:moveTo>
                  <a:lnTo>
                    <a:pt x="414111" y="5592"/>
                  </a:lnTo>
                  <a:lnTo>
                    <a:pt x="377355" y="22369"/>
                  </a:lnTo>
                  <a:lnTo>
                    <a:pt x="347815" y="49654"/>
                  </a:lnTo>
                  <a:lnTo>
                    <a:pt x="325942" y="87132"/>
                  </a:lnTo>
                  <a:lnTo>
                    <a:pt x="312547" y="134170"/>
                  </a:lnTo>
                  <a:lnTo>
                    <a:pt x="308082" y="190139"/>
                  </a:lnTo>
                  <a:lnTo>
                    <a:pt x="309120" y="219352"/>
                  </a:lnTo>
                  <a:lnTo>
                    <a:pt x="317959" y="271216"/>
                  </a:lnTo>
                  <a:lnTo>
                    <a:pt x="335740" y="314151"/>
                  </a:lnTo>
                  <a:lnTo>
                    <a:pt x="361446" y="347073"/>
                  </a:lnTo>
                  <a:lnTo>
                    <a:pt x="394763" y="369668"/>
                  </a:lnTo>
                  <a:lnTo>
                    <a:pt x="434812" y="381124"/>
                  </a:lnTo>
                  <a:lnTo>
                    <a:pt x="457271" y="382623"/>
                  </a:lnTo>
                  <a:lnTo>
                    <a:pt x="479720" y="381202"/>
                  </a:lnTo>
                  <a:lnTo>
                    <a:pt x="519678" y="369837"/>
                  </a:lnTo>
                  <a:lnTo>
                    <a:pt x="552905" y="347254"/>
                  </a:lnTo>
                  <a:lnTo>
                    <a:pt x="576165" y="317860"/>
                  </a:lnTo>
                  <a:lnTo>
                    <a:pt x="457271" y="317860"/>
                  </a:lnTo>
                  <a:lnTo>
                    <a:pt x="447056" y="316981"/>
                  </a:lnTo>
                  <a:lnTo>
                    <a:pt x="413063" y="295784"/>
                  </a:lnTo>
                  <a:lnTo>
                    <a:pt x="396116" y="261215"/>
                  </a:lnTo>
                  <a:lnTo>
                    <a:pt x="388168" y="210546"/>
                  </a:lnTo>
                  <a:lnTo>
                    <a:pt x="387638" y="190139"/>
                  </a:lnTo>
                  <a:lnTo>
                    <a:pt x="388901" y="160621"/>
                  </a:lnTo>
                  <a:lnTo>
                    <a:pt x="398462" y="113357"/>
                  </a:lnTo>
                  <a:lnTo>
                    <a:pt x="428859" y="71933"/>
                  </a:lnTo>
                  <a:lnTo>
                    <a:pt x="457271" y="64041"/>
                  </a:lnTo>
                  <a:lnTo>
                    <a:pt x="576398" y="64041"/>
                  </a:lnTo>
                  <a:lnTo>
                    <a:pt x="566683" y="49789"/>
                  </a:lnTo>
                  <a:lnTo>
                    <a:pt x="537007" y="22369"/>
                  </a:lnTo>
                  <a:lnTo>
                    <a:pt x="500386" y="5592"/>
                  </a:lnTo>
                  <a:lnTo>
                    <a:pt x="479641" y="1398"/>
                  </a:lnTo>
                  <a:lnTo>
                    <a:pt x="457271" y="0"/>
                  </a:lnTo>
                  <a:close/>
                </a:path>
                <a:path w="1244600" h="382904">
                  <a:moveTo>
                    <a:pt x="576398" y="64041"/>
                  </a:moveTo>
                  <a:lnTo>
                    <a:pt x="457271" y="64041"/>
                  </a:lnTo>
                  <a:lnTo>
                    <a:pt x="467475" y="64920"/>
                  </a:lnTo>
                  <a:lnTo>
                    <a:pt x="476980" y="67558"/>
                  </a:lnTo>
                  <a:lnTo>
                    <a:pt x="507783" y="95655"/>
                  </a:lnTo>
                  <a:lnTo>
                    <a:pt x="521857" y="135027"/>
                  </a:lnTo>
                  <a:lnTo>
                    <a:pt x="526724" y="190139"/>
                  </a:lnTo>
                  <a:lnTo>
                    <a:pt x="525619" y="220073"/>
                  </a:lnTo>
                  <a:lnTo>
                    <a:pt x="516239" y="267969"/>
                  </a:lnTo>
                  <a:lnTo>
                    <a:pt x="485819" y="309878"/>
                  </a:lnTo>
                  <a:lnTo>
                    <a:pt x="457271" y="317860"/>
                  </a:lnTo>
                  <a:lnTo>
                    <a:pt x="576165" y="317860"/>
                  </a:lnTo>
                  <a:lnTo>
                    <a:pt x="596313" y="271385"/>
                  </a:lnTo>
                  <a:lnTo>
                    <a:pt x="605336" y="219352"/>
                  </a:lnTo>
                  <a:lnTo>
                    <a:pt x="606460" y="190139"/>
                  </a:lnTo>
                  <a:lnTo>
                    <a:pt x="605412" y="161050"/>
                  </a:lnTo>
                  <a:lnTo>
                    <a:pt x="602075" y="134170"/>
                  </a:lnTo>
                  <a:lnTo>
                    <a:pt x="596446" y="109535"/>
                  </a:lnTo>
                  <a:lnTo>
                    <a:pt x="588601" y="87312"/>
                  </a:lnTo>
                  <a:lnTo>
                    <a:pt x="578611" y="67288"/>
                  </a:lnTo>
                  <a:lnTo>
                    <a:pt x="576398" y="64041"/>
                  </a:lnTo>
                  <a:close/>
                </a:path>
                <a:path w="1244600" h="382904">
                  <a:moveTo>
                    <a:pt x="898235" y="61876"/>
                  </a:moveTo>
                  <a:lnTo>
                    <a:pt x="777441" y="61876"/>
                  </a:lnTo>
                  <a:lnTo>
                    <a:pt x="785345" y="62282"/>
                  </a:lnTo>
                  <a:lnTo>
                    <a:pt x="792820" y="63500"/>
                  </a:lnTo>
                  <a:lnTo>
                    <a:pt x="826689" y="86590"/>
                  </a:lnTo>
                  <a:lnTo>
                    <a:pt x="834086" y="114552"/>
                  </a:lnTo>
                  <a:lnTo>
                    <a:pt x="833714" y="121734"/>
                  </a:lnTo>
                  <a:lnTo>
                    <a:pt x="816057" y="160768"/>
                  </a:lnTo>
                  <a:lnTo>
                    <a:pt x="782492" y="196453"/>
                  </a:lnTo>
                  <a:lnTo>
                    <a:pt x="650982" y="318221"/>
                  </a:lnTo>
                  <a:lnTo>
                    <a:pt x="650982" y="374505"/>
                  </a:lnTo>
                  <a:lnTo>
                    <a:pt x="914363" y="374505"/>
                  </a:lnTo>
                  <a:lnTo>
                    <a:pt x="914363" y="310644"/>
                  </a:lnTo>
                  <a:lnTo>
                    <a:pt x="759221" y="310644"/>
                  </a:lnTo>
                  <a:lnTo>
                    <a:pt x="759221" y="308119"/>
                  </a:lnTo>
                  <a:lnTo>
                    <a:pt x="813160" y="255262"/>
                  </a:lnTo>
                  <a:lnTo>
                    <a:pt x="831120" y="238564"/>
                  </a:lnTo>
                  <a:lnTo>
                    <a:pt x="846939" y="223106"/>
                  </a:lnTo>
                  <a:lnTo>
                    <a:pt x="881812" y="183746"/>
                  </a:lnTo>
                  <a:lnTo>
                    <a:pt x="901194" y="150632"/>
                  </a:lnTo>
                  <a:lnTo>
                    <a:pt x="909492" y="109321"/>
                  </a:lnTo>
                  <a:lnTo>
                    <a:pt x="908466" y="93806"/>
                  </a:lnTo>
                  <a:lnTo>
                    <a:pt x="905388" y="79194"/>
                  </a:lnTo>
                  <a:lnTo>
                    <a:pt x="900258" y="65484"/>
                  </a:lnTo>
                  <a:lnTo>
                    <a:pt x="898235" y="61876"/>
                  </a:lnTo>
                  <a:close/>
                </a:path>
                <a:path w="1244600" h="382904">
                  <a:moveTo>
                    <a:pt x="777982" y="0"/>
                  </a:moveTo>
                  <a:lnTo>
                    <a:pt x="725148" y="8219"/>
                  </a:lnTo>
                  <a:lnTo>
                    <a:pt x="683499" y="32246"/>
                  </a:lnTo>
                  <a:lnTo>
                    <a:pt x="656608" y="69870"/>
                  </a:lnTo>
                  <a:lnTo>
                    <a:pt x="647374" y="118882"/>
                  </a:lnTo>
                  <a:lnTo>
                    <a:pt x="721518" y="118882"/>
                  </a:lnTo>
                  <a:lnTo>
                    <a:pt x="721946" y="110347"/>
                  </a:lnTo>
                  <a:lnTo>
                    <a:pt x="723231" y="102420"/>
                  </a:lnTo>
                  <a:lnTo>
                    <a:pt x="747856" y="68731"/>
                  </a:lnTo>
                  <a:lnTo>
                    <a:pt x="777441" y="61876"/>
                  </a:lnTo>
                  <a:lnTo>
                    <a:pt x="898235" y="61876"/>
                  </a:lnTo>
                  <a:lnTo>
                    <a:pt x="893076" y="52676"/>
                  </a:lnTo>
                  <a:lnTo>
                    <a:pt x="861044" y="21692"/>
                  </a:lnTo>
                  <a:lnTo>
                    <a:pt x="815099" y="3517"/>
                  </a:lnTo>
                  <a:lnTo>
                    <a:pt x="797183" y="879"/>
                  </a:lnTo>
                  <a:lnTo>
                    <a:pt x="777982" y="0"/>
                  </a:lnTo>
                  <a:close/>
                </a:path>
                <a:path w="1244600" h="382904">
                  <a:moveTo>
                    <a:pt x="1153534" y="5051"/>
                  </a:moveTo>
                  <a:lnTo>
                    <a:pt x="1125031" y="5051"/>
                  </a:lnTo>
                  <a:lnTo>
                    <a:pt x="1125031" y="263561"/>
                  </a:lnTo>
                  <a:lnTo>
                    <a:pt x="1123588" y="290801"/>
                  </a:lnTo>
                  <a:lnTo>
                    <a:pt x="1123588" y="374505"/>
                  </a:lnTo>
                  <a:lnTo>
                    <a:pt x="1198272" y="374505"/>
                  </a:lnTo>
                  <a:lnTo>
                    <a:pt x="1198272" y="90198"/>
                  </a:lnTo>
                  <a:lnTo>
                    <a:pt x="1153534" y="90198"/>
                  </a:lnTo>
                  <a:lnTo>
                    <a:pt x="1153534" y="5051"/>
                  </a:lnTo>
                  <a:close/>
                </a:path>
                <a:path w="1244600" h="382904">
                  <a:moveTo>
                    <a:pt x="1125031" y="5051"/>
                  </a:moveTo>
                  <a:lnTo>
                    <a:pt x="1100497" y="5051"/>
                  </a:lnTo>
                  <a:lnTo>
                    <a:pt x="946257" y="248046"/>
                  </a:lnTo>
                  <a:lnTo>
                    <a:pt x="946257" y="309562"/>
                  </a:lnTo>
                  <a:lnTo>
                    <a:pt x="1123588" y="309562"/>
                  </a:lnTo>
                  <a:lnTo>
                    <a:pt x="1123588" y="290801"/>
                  </a:lnTo>
                  <a:lnTo>
                    <a:pt x="1125031" y="263561"/>
                  </a:lnTo>
                  <a:lnTo>
                    <a:pt x="1125031" y="246964"/>
                  </a:lnTo>
                  <a:lnTo>
                    <a:pt x="1024910" y="246964"/>
                  </a:lnTo>
                  <a:lnTo>
                    <a:pt x="1024910" y="244078"/>
                  </a:lnTo>
                  <a:lnTo>
                    <a:pt x="1122144" y="90198"/>
                  </a:lnTo>
                  <a:lnTo>
                    <a:pt x="1125031" y="90198"/>
                  </a:lnTo>
                  <a:lnTo>
                    <a:pt x="1125031" y="5051"/>
                  </a:lnTo>
                  <a:close/>
                </a:path>
                <a:path w="1244600" h="382904">
                  <a:moveTo>
                    <a:pt x="1244093" y="246964"/>
                  </a:moveTo>
                  <a:lnTo>
                    <a:pt x="1198272" y="246964"/>
                  </a:lnTo>
                  <a:lnTo>
                    <a:pt x="1198272" y="309562"/>
                  </a:lnTo>
                  <a:lnTo>
                    <a:pt x="1244093" y="309562"/>
                  </a:lnTo>
                  <a:lnTo>
                    <a:pt x="1244093" y="246964"/>
                  </a:lnTo>
                  <a:close/>
                </a:path>
                <a:path w="1244600" h="382904">
                  <a:moveTo>
                    <a:pt x="1198272" y="5051"/>
                  </a:moveTo>
                  <a:lnTo>
                    <a:pt x="1153534" y="5051"/>
                  </a:lnTo>
                  <a:lnTo>
                    <a:pt x="1153534" y="90198"/>
                  </a:lnTo>
                  <a:lnTo>
                    <a:pt x="1198272" y="90198"/>
                  </a:lnTo>
                  <a:lnTo>
                    <a:pt x="1198272" y="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pic>
          <p:nvPicPr>
            <p:cNvPr id="53" name="object 19">
              <a:extLst>
                <a:ext uri="{FF2B5EF4-FFF2-40B4-BE49-F238E27FC236}">
                  <a16:creationId xmlns:a16="http://schemas.microsoft.com/office/drawing/2014/main" id="{776D41C0-AF65-3DA7-3289-B87D1C0AFB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5584" y="1141178"/>
              <a:ext cx="945617" cy="1422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DE3029-840E-AFC9-9256-37B87E16A3F0}"/>
              </a:ext>
            </a:extLst>
          </p:cNvPr>
          <p:cNvSpPr txBox="1"/>
          <p:nvPr/>
        </p:nvSpPr>
        <p:spPr>
          <a:xfrm>
            <a:off x="471049" y="5119282"/>
            <a:ext cx="90013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К </a:t>
            </a:r>
            <a:r>
              <a:rPr lang="en-US" sz="2000" err="1">
                <a:solidFill>
                  <a:schemeClr val="bg1"/>
                </a:solidFill>
              </a:rPr>
              <a:t>вашему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вниманию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инновационное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веб-приложение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стремящееся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стать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универсальным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помощником</a:t>
            </a:r>
            <a:r>
              <a:rPr lang="en-US" sz="2000" dirty="0">
                <a:solidFill>
                  <a:schemeClr val="bg1"/>
                </a:solidFill>
              </a:rPr>
              <a:t> в </a:t>
            </a:r>
            <a:r>
              <a:rPr lang="en-US" sz="2000" err="1">
                <a:solidFill>
                  <a:schemeClr val="bg1"/>
                </a:solidFill>
              </a:rPr>
              <a:t>организации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вашей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жизни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работы</a:t>
            </a:r>
            <a:r>
              <a:rPr lang="en-US" sz="2000" dirty="0">
                <a:solidFill>
                  <a:schemeClr val="bg1"/>
                </a:solidFill>
              </a:rPr>
              <a:t> и </a:t>
            </a:r>
            <a:r>
              <a:rPr lang="en-US" sz="2000" err="1">
                <a:solidFill>
                  <a:schemeClr val="bg1"/>
                </a:solidFill>
              </a:rPr>
              <a:t>творчества</a:t>
            </a:r>
            <a:r>
              <a:rPr lang="en-US" sz="20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AD0A5-8EF3-C32B-9425-07405B7642B0}"/>
              </a:ext>
            </a:extLst>
          </p:cNvPr>
          <p:cNvSpPr txBox="1"/>
          <p:nvPr/>
        </p:nvSpPr>
        <p:spPr>
          <a:xfrm>
            <a:off x="4546440" y="7003152"/>
            <a:ext cx="55438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err="1">
                <a:solidFill>
                  <a:schemeClr val="bg1"/>
                </a:solidFill>
                <a:latin typeface="Montserrat"/>
              </a:rPr>
              <a:t>MindScape</a:t>
            </a:r>
            <a:r>
              <a:rPr lang="ru-RU" sz="3600" b="1">
                <a:solidFill>
                  <a:schemeClr val="bg1"/>
                </a:solidFill>
                <a:latin typeface="Montserrat"/>
              </a:rPr>
              <a:t> </a:t>
            </a:r>
            <a:r>
              <a:rPr lang="ru-RU" sz="3600" b="1" err="1">
                <a:solidFill>
                  <a:schemeClr val="bg1"/>
                </a:solidFill>
                <a:latin typeface="Montserrat"/>
                <a:ea typeface="+mn-lt"/>
                <a:cs typeface="+mn-lt"/>
              </a:rPr>
              <a:t>company</a:t>
            </a:r>
            <a:endParaRPr lang="ru-RU" sz="36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A407B-4A32-3B1B-2264-942885270A59}"/>
              </a:ext>
            </a:extLst>
          </p:cNvPr>
          <p:cNvSpPr txBox="1"/>
          <p:nvPr/>
        </p:nvSpPr>
        <p:spPr>
          <a:xfrm>
            <a:off x="11887200" y="75152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15.ИСиП.22.ОФ.О.2.ХК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F1D42-A147-F23B-0701-2B81CDA34032}"/>
              </a:ext>
            </a:extLst>
          </p:cNvPr>
          <p:cNvSpPr txBox="1"/>
          <p:nvPr/>
        </p:nvSpPr>
        <p:spPr>
          <a:xfrm>
            <a:off x="11892579" y="71350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15.ИСиП.23.ОФ.С.3.ХК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0DED3-387C-6BD6-EFF3-F8DBEDDA8657}"/>
              </a:ext>
            </a:extLst>
          </p:cNvPr>
          <p:cNvSpPr txBox="1"/>
          <p:nvPr/>
        </p:nvSpPr>
        <p:spPr>
          <a:xfrm>
            <a:off x="472698" y="2057399"/>
            <a:ext cx="96244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err="1">
                <a:solidFill>
                  <a:schemeClr val="bg1"/>
                </a:solidFill>
              </a:rPr>
              <a:t>Организация</a:t>
            </a:r>
            <a:r>
              <a:rPr lang="en-US" sz="6000" b="1">
                <a:solidFill>
                  <a:schemeClr val="bg1"/>
                </a:solidFill>
              </a:rPr>
              <a:t> </a:t>
            </a:r>
            <a:r>
              <a:rPr lang="en-US" sz="6000" b="1" err="1">
                <a:solidFill>
                  <a:schemeClr val="bg1"/>
                </a:solidFill>
              </a:rPr>
              <a:t>заметок</a:t>
            </a:r>
            <a:r>
              <a:rPr lang="en-US" sz="6000" b="1">
                <a:solidFill>
                  <a:schemeClr val="bg1"/>
                </a:solidFill>
              </a:rPr>
              <a:t> и </a:t>
            </a:r>
            <a:r>
              <a:rPr lang="en-US" sz="6000" b="1" err="1">
                <a:solidFill>
                  <a:schemeClr val="bg1"/>
                </a:solidFill>
              </a:rPr>
              <a:t>управление</a:t>
            </a:r>
            <a:r>
              <a:rPr lang="en-US" sz="6000" b="1">
                <a:solidFill>
                  <a:schemeClr val="bg1"/>
                </a:solidFill>
              </a:rPr>
              <a:t> задачами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Изображение выглядит как снимок экран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EB826F43-CE47-D892-6CD3-D81D0BA8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75" y="5816328"/>
            <a:ext cx="273551" cy="157169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-2951" y="-385"/>
            <a:ext cx="14630400" cy="8231250"/>
          </a:xfrm>
          <a:prstGeom prst="rect">
            <a:avLst/>
          </a:prstGeom>
          <a:solidFill>
            <a:srgbClr val="ED7D31"/>
          </a:solidFill>
          <a:ln/>
        </p:spPr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6692858-E302-F376-4BDE-BDD93ED63AB1}"/>
              </a:ext>
            </a:extLst>
          </p:cNvPr>
          <p:cNvSpPr/>
          <p:nvPr/>
        </p:nvSpPr>
        <p:spPr>
          <a:xfrm>
            <a:off x="-3089" y="-6740"/>
            <a:ext cx="14630400" cy="8232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89621700-7313-C055-4A62-6CED7D46172C}"/>
              </a:ext>
            </a:extLst>
          </p:cNvPr>
          <p:cNvSpPr/>
          <p:nvPr/>
        </p:nvSpPr>
        <p:spPr>
          <a:xfrm>
            <a:off x="7603501" y="5099566"/>
            <a:ext cx="6697889" cy="267853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4EDC11BB-9E6F-362D-B521-80782F411CB2}"/>
              </a:ext>
            </a:extLst>
          </p:cNvPr>
          <p:cNvSpPr/>
          <p:nvPr/>
        </p:nvSpPr>
        <p:spPr>
          <a:xfrm>
            <a:off x="7601090" y="1936238"/>
            <a:ext cx="6699094" cy="262036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D4A05686-42EA-D4C7-C98B-1798D511F1A2}"/>
              </a:ext>
            </a:extLst>
          </p:cNvPr>
          <p:cNvSpPr/>
          <p:nvPr/>
        </p:nvSpPr>
        <p:spPr>
          <a:xfrm>
            <a:off x="298248" y="1933826"/>
            <a:ext cx="6694573" cy="261162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3F310D0-CAAC-220D-40EC-9E0AD9FF87F9}"/>
              </a:ext>
            </a:extLst>
          </p:cNvPr>
          <p:cNvSpPr/>
          <p:nvPr/>
        </p:nvSpPr>
        <p:spPr>
          <a:xfrm>
            <a:off x="298247" y="5099566"/>
            <a:ext cx="6694271" cy="267853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6" name="Text 4"/>
          <p:cNvSpPr/>
          <p:nvPr/>
        </p:nvSpPr>
        <p:spPr>
          <a:xfrm>
            <a:off x="9335309" y="5260281"/>
            <a:ext cx="3222540" cy="19749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400" b="1" kern="0" spc="-15" dirty="0" err="1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Подведение</a:t>
            </a:r>
            <a:r>
              <a:rPr lang="en-US" sz="2400" b="1" kern="0" spc="-15" dirty="0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b="1" kern="0" spc="-15" dirty="0" err="1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итогов</a:t>
            </a:r>
            <a:endParaRPr lang="en-US" sz="2400" b="1" kern="0" spc="-15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Text 7"/>
          <p:cNvSpPr/>
          <p:nvPr/>
        </p:nvSpPr>
        <p:spPr>
          <a:xfrm>
            <a:off x="8638436" y="2050544"/>
            <a:ext cx="4613510" cy="2553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4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Дальнейшее</a:t>
            </a:r>
            <a:r>
              <a:rPr lang="en-US" sz="2400" b="1" kern="0" spc="-15" dirty="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b="1" kern="0" spc="-15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развитие</a:t>
            </a:r>
            <a:endParaRPr lang="en-US" sz="2400">
              <a:solidFill>
                <a:srgbClr val="FFFFFF"/>
              </a:solidFill>
              <a:latin typeface="Aptos" panose="0211000402020202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8045387" y="5696727"/>
            <a:ext cx="6004368" cy="17628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837"/>
              </a:lnSpc>
            </a:pP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это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комплексное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решение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упорядочивания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цифрового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пространства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Оно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имеет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простой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интерфейс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, 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функционал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широкие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возможности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настройки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помогает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повысить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продуктивность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упростить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совместную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работу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навести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порядок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в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цифровой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жизни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200"/>
          </a:p>
        </p:txBody>
      </p:sp>
      <p:sp>
        <p:nvSpPr>
          <p:cNvPr id="12" name="Text 10"/>
          <p:cNvSpPr/>
          <p:nvPr/>
        </p:nvSpPr>
        <p:spPr>
          <a:xfrm>
            <a:off x="1599789" y="2061793"/>
            <a:ext cx="4040266" cy="2430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1914"/>
              </a:lnSpc>
            </a:pPr>
            <a:r>
              <a:rPr lang="en-US" sz="2000" b="1" kern="0" spc="-15" dirty="0" err="1">
                <a:solidFill>
                  <a:schemeClr val="bg1"/>
                </a:solidFill>
                <a:latin typeface="Montserrat"/>
              </a:rPr>
              <a:t>Мобильное</a:t>
            </a:r>
            <a:r>
              <a:rPr lang="en-US" sz="2000" b="1" kern="0" spc="-15" dirty="0">
                <a:solidFill>
                  <a:schemeClr val="bg1"/>
                </a:solidFill>
                <a:latin typeface="Montserrat"/>
              </a:rPr>
              <a:t> </a:t>
            </a:r>
            <a:r>
              <a:rPr lang="en-US" sz="2000" b="1" kern="0" spc="-15" dirty="0" err="1">
                <a:solidFill>
                  <a:schemeClr val="bg1"/>
                </a:solidFill>
                <a:latin typeface="Montserrat"/>
              </a:rPr>
              <a:t>приложение</a:t>
            </a:r>
          </a:p>
        </p:txBody>
      </p:sp>
      <p:sp>
        <p:nvSpPr>
          <p:cNvPr id="13" name="Text 11"/>
          <p:cNvSpPr/>
          <p:nvPr/>
        </p:nvSpPr>
        <p:spPr>
          <a:xfrm>
            <a:off x="579701" y="2524063"/>
            <a:ext cx="6175942" cy="19368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/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В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будущем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возможен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выпуск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мобильного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приложения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iOS и Android,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интегрированного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веб-версией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Это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позволит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пользователям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синхронизировать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данные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работать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на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любом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устройстве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200" dirty="0"/>
          </a:p>
        </p:txBody>
      </p:sp>
      <p:sp>
        <p:nvSpPr>
          <p:cNvPr id="16" name="Text 14"/>
          <p:cNvSpPr/>
          <p:nvPr/>
        </p:nvSpPr>
        <p:spPr>
          <a:xfrm>
            <a:off x="578648" y="5962588"/>
            <a:ext cx="6088735" cy="124860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837"/>
              </a:lnSpc>
            </a:pP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работает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над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улучшением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продукта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взаимодействует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пользователями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Будут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созданы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каналы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сбора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отзывов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предложений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отчетов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об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ошибках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добавления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востребованных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функций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быстрого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исправления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FFFFFF"/>
                </a:solidFill>
                <a:ea typeface="+mn-lt"/>
                <a:cs typeface="+mn-lt"/>
              </a:rPr>
              <a:t>проблем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200" dirty="0"/>
          </a:p>
        </p:txBody>
      </p:sp>
      <p:sp>
        <p:nvSpPr>
          <p:cNvPr id="10" name="Text 8"/>
          <p:cNvSpPr/>
          <p:nvPr/>
        </p:nvSpPr>
        <p:spPr>
          <a:xfrm>
            <a:off x="7809353" y="2585313"/>
            <a:ext cx="6269066" cy="37704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837"/>
              </a:lnSpc>
            </a:pP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Команда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постоянно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развивает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прило-жение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добавляя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новые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функции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для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управления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финансами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расписаниями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контактами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Также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планируется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улучшить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интеграцию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с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популярными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сервисами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чтобы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сделать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MindScape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еще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более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универсальным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rgbClr val="FFFFFF"/>
                </a:solidFill>
                <a:ea typeface="+mn-lt"/>
                <a:cs typeface="+mn-lt"/>
              </a:rPr>
              <a:t>решением</a:t>
            </a:r>
            <a:r>
              <a:rPr lang="en-US" sz="22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sz="2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B1AF0-E120-3412-49F2-D433B9D61BDA}"/>
              </a:ext>
            </a:extLst>
          </p:cNvPr>
          <p:cNvSpPr txBox="1"/>
          <p:nvPr/>
        </p:nvSpPr>
        <p:spPr>
          <a:xfrm>
            <a:off x="486133" y="-4973"/>
            <a:ext cx="1365421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err="1">
                <a:latin typeface="Montserrat"/>
              </a:rPr>
              <a:t>Заключение</a:t>
            </a:r>
            <a:r>
              <a:rPr lang="en-US" sz="5400" b="1">
                <a:latin typeface="Montserrat"/>
              </a:rPr>
              <a:t> и </a:t>
            </a:r>
            <a:r>
              <a:rPr lang="en-US" sz="5400" b="1" err="1">
                <a:latin typeface="Montserrat"/>
              </a:rPr>
              <a:t>перспективы</a:t>
            </a:r>
            <a:r>
              <a:rPr lang="en-US" sz="5400" b="1">
                <a:latin typeface="Montserrat"/>
              </a:rPr>
              <a:t> </a:t>
            </a:r>
            <a:r>
              <a:rPr lang="en-US" sz="5400" b="1" err="1">
                <a:latin typeface="Montserrat"/>
              </a:rPr>
              <a:t>развития</a:t>
            </a:r>
            <a:endParaRPr lang="en-US" sz="5400" b="1">
              <a:latin typeface="Montserrat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6971" y="5289078"/>
            <a:ext cx="5258176" cy="3505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400" b="1" kern="0" spc="-15" dirty="0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Сообщество</a:t>
            </a:r>
            <a:r>
              <a:rPr lang="en-US" sz="2400" b="1" kern="0" spc="-15" dirty="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2400" b="1" kern="0" spc="-15" dirty="0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обратная</a:t>
            </a:r>
            <a:r>
              <a:rPr lang="en-US" sz="2400" b="1" kern="0" spc="-15" dirty="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b="1" kern="0" spc="-15" dirty="0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связь</a:t>
            </a:r>
            <a:endParaRPr lang="en-US" sz="2400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E42611BA-5140-5E66-58DC-EEB2633E4DC2}"/>
              </a:ext>
            </a:extLst>
          </p:cNvPr>
          <p:cNvSpPr/>
          <p:nvPr/>
        </p:nvSpPr>
        <p:spPr>
          <a:xfrm>
            <a:off x="7854063" y="3269185"/>
            <a:ext cx="5911457" cy="16972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9"/>
              </a:lnSpc>
              <a:buSzPct val="100000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5590" y="11935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  <p:pic>
        <p:nvPicPr>
          <p:cNvPr id="31" name="Рисунок 30" descr="Изображение выглядит как мультфильм, мебель, рисунок, стул&#10;&#10;Автоматически созданное описание">
            <a:extLst>
              <a:ext uri="{FF2B5EF4-FFF2-40B4-BE49-F238E27FC236}">
                <a16:creationId xmlns:a16="http://schemas.microsoft.com/office/drawing/2014/main" id="{88678A1C-2610-E9EA-EFA9-DB0882A58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" t="13415" r="-207" b="7057"/>
          <a:stretch/>
        </p:blipFill>
        <p:spPr>
          <a:xfrm>
            <a:off x="10419627" y="6347"/>
            <a:ext cx="4212021" cy="2217738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18944" y="363282"/>
            <a:ext cx="10410846" cy="9779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6600" b="1" kern="0" spc="-44" err="1">
                <a:latin typeface="Montserrat"/>
                <a:cs typeface="Calibri"/>
              </a:rPr>
              <a:t>Актуальность</a:t>
            </a:r>
            <a:r>
              <a:rPr lang="en-US" sz="6600" b="1" kern="0" spc="-44">
                <a:latin typeface="Montserrat"/>
                <a:cs typeface="Calibri"/>
              </a:rPr>
              <a:t> </a:t>
            </a:r>
            <a:r>
              <a:rPr lang="en-US" sz="6600" b="1" kern="0" spc="-44" err="1">
                <a:latin typeface="Montserrat"/>
                <a:cs typeface="Calibri"/>
              </a:rPr>
              <a:t>проекта</a:t>
            </a:r>
            <a:endParaRPr lang="en-US" sz="6600">
              <a:latin typeface="Montserrat"/>
              <a:cs typeface="Calibri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0835498A-AEC7-1D30-B214-2FF0617FE886}"/>
              </a:ext>
            </a:extLst>
          </p:cNvPr>
          <p:cNvSpPr/>
          <p:nvPr/>
        </p:nvSpPr>
        <p:spPr>
          <a:xfrm>
            <a:off x="8040191" y="4210375"/>
            <a:ext cx="4974764" cy="8059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  <p:sp>
        <p:nvSpPr>
          <p:cNvPr id="49" name="Shape 3">
            <a:extLst>
              <a:ext uri="{FF2B5EF4-FFF2-40B4-BE49-F238E27FC236}">
                <a16:creationId xmlns:a16="http://schemas.microsoft.com/office/drawing/2014/main" id="{FEFF8D7C-5FC6-D418-45F3-3521AE7DA438}"/>
              </a:ext>
            </a:extLst>
          </p:cNvPr>
          <p:cNvSpPr/>
          <p:nvPr/>
        </p:nvSpPr>
        <p:spPr>
          <a:xfrm rot="5400000">
            <a:off x="6043709" y="2589900"/>
            <a:ext cx="2566430" cy="8540751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47" name="Shape 3" hidden="1">
            <a:extLst>
              <a:ext uri="{FF2B5EF4-FFF2-40B4-BE49-F238E27FC236}">
                <a16:creationId xmlns:a16="http://schemas.microsoft.com/office/drawing/2014/main" id="{484AC22D-F29C-37F5-2734-1C4AD73D8AC1}"/>
              </a:ext>
            </a:extLst>
          </p:cNvPr>
          <p:cNvSpPr/>
          <p:nvPr/>
        </p:nvSpPr>
        <p:spPr>
          <a:xfrm rot="5400000">
            <a:off x="7113786" y="799688"/>
            <a:ext cx="2686744" cy="12138194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34" name="Shape 3" hidden="1">
            <a:extLst>
              <a:ext uri="{FF2B5EF4-FFF2-40B4-BE49-F238E27FC236}">
                <a16:creationId xmlns:a16="http://schemas.microsoft.com/office/drawing/2014/main" id="{10A7DB56-ADEA-957D-83DD-73A5672517ED}"/>
              </a:ext>
            </a:extLst>
          </p:cNvPr>
          <p:cNvSpPr/>
          <p:nvPr/>
        </p:nvSpPr>
        <p:spPr>
          <a:xfrm rot="5400000">
            <a:off x="9628388" y="510931"/>
            <a:ext cx="2722839" cy="6736017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12" name="Shape 3" hidden="1">
            <a:extLst>
              <a:ext uri="{FF2B5EF4-FFF2-40B4-BE49-F238E27FC236}">
                <a16:creationId xmlns:a16="http://schemas.microsoft.com/office/drawing/2014/main" id="{1B212D3E-01AD-BCB6-ADB3-5E5FF40103DA}"/>
              </a:ext>
            </a:extLst>
          </p:cNvPr>
          <p:cNvSpPr/>
          <p:nvPr/>
        </p:nvSpPr>
        <p:spPr>
          <a:xfrm rot="5400000">
            <a:off x="582584" y="7085165"/>
            <a:ext cx="3233093" cy="6701354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46" name="Shape 3">
            <a:extLst>
              <a:ext uri="{FF2B5EF4-FFF2-40B4-BE49-F238E27FC236}">
                <a16:creationId xmlns:a16="http://schemas.microsoft.com/office/drawing/2014/main" id="{3905DB70-3748-4FC9-C6C7-3C31A2E30944}"/>
              </a:ext>
            </a:extLst>
          </p:cNvPr>
          <p:cNvSpPr/>
          <p:nvPr/>
        </p:nvSpPr>
        <p:spPr>
          <a:xfrm rot="5400000">
            <a:off x="9571949" y="319299"/>
            <a:ext cx="2807934" cy="7059994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D1D7C467-6B52-F84E-0809-8943D6C35EBC}"/>
              </a:ext>
            </a:extLst>
          </p:cNvPr>
          <p:cNvSpPr/>
          <p:nvPr/>
        </p:nvSpPr>
        <p:spPr>
          <a:xfrm rot="5400000">
            <a:off x="2242530" y="301362"/>
            <a:ext cx="2803121" cy="7102430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6" name="Text 4"/>
          <p:cNvSpPr/>
          <p:nvPr/>
        </p:nvSpPr>
        <p:spPr>
          <a:xfrm>
            <a:off x="73485" y="3862161"/>
            <a:ext cx="7175052" cy="10386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2799"/>
              </a:lnSpc>
            </a:pP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Рост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информации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и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разрозненные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инструменты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ухудшают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</a:rPr>
              <a:t>эффективность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</a:rPr>
              <a:t>. 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25" name="Shape 3" hidden="1">
            <a:extLst>
              <a:ext uri="{FF2B5EF4-FFF2-40B4-BE49-F238E27FC236}">
                <a16:creationId xmlns:a16="http://schemas.microsoft.com/office/drawing/2014/main" id="{1F69FE1F-4507-3490-F0B4-1FA765DABE7B}"/>
              </a:ext>
            </a:extLst>
          </p:cNvPr>
          <p:cNvSpPr/>
          <p:nvPr/>
        </p:nvSpPr>
        <p:spPr>
          <a:xfrm rot="5400000">
            <a:off x="2272928" y="2448514"/>
            <a:ext cx="1590031" cy="13887966"/>
          </a:xfrm>
          <a:prstGeom prst="flowChartAlternateProcess">
            <a:avLst/>
          </a:prstGeom>
          <a:solidFill>
            <a:srgbClr val="5381C2"/>
          </a:solidFill>
          <a:ln/>
        </p:spPr>
      </p:sp>
      <p:sp>
        <p:nvSpPr>
          <p:cNvPr id="8" name="Text 6"/>
          <p:cNvSpPr/>
          <p:nvPr/>
        </p:nvSpPr>
        <p:spPr>
          <a:xfrm>
            <a:off x="3010105" y="6710275"/>
            <a:ext cx="8466895" cy="10588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2799"/>
              </a:lnSpc>
              <a:buSzPct val="100000"/>
            </a:pP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Нужен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интуитивно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понятный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инструмент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для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объединения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всех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аспектов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цифровой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3000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жизни</a:t>
            </a:r>
            <a:r>
              <a:rPr lang="en-US" sz="300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. 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CE12C-8D6C-4A67-51AC-C4278C23EE7C}"/>
              </a:ext>
            </a:extLst>
          </p:cNvPr>
          <p:cNvSpPr txBox="1"/>
          <p:nvPr/>
        </p:nvSpPr>
        <p:spPr>
          <a:xfrm>
            <a:off x="228600" y="2658100"/>
            <a:ext cx="68580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Хаос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в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цифровом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пространстве</a:t>
            </a:r>
          </a:p>
          <a:p>
            <a:pPr algn="l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6F8066-3555-997B-F739-C00054C4BE88}"/>
              </a:ext>
            </a:extLst>
          </p:cNvPr>
          <p:cNvSpPr txBox="1"/>
          <p:nvPr/>
        </p:nvSpPr>
        <p:spPr>
          <a:xfrm>
            <a:off x="7882483" y="2447694"/>
            <a:ext cx="622553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Сложность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согласования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и    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коллаборации</a:t>
            </a:r>
            <a:r>
              <a:rPr lang="en-US" sz="3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ru-RU" sz="34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444C01-EB15-E0C8-2159-E9B9FF3D8A1F}"/>
              </a:ext>
            </a:extLst>
          </p:cNvPr>
          <p:cNvSpPr txBox="1"/>
          <p:nvPr/>
        </p:nvSpPr>
        <p:spPr>
          <a:xfrm>
            <a:off x="7582535" y="3719885"/>
            <a:ext cx="67858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ea typeface="+mn-lt"/>
                <a:cs typeface="+mn-lt"/>
              </a:rPr>
              <a:t>Использование множества платформ затрудняет совместную работу.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6E4C04-59A1-6B2E-A61A-20359B891889}"/>
              </a:ext>
            </a:extLst>
          </p:cNvPr>
          <p:cNvSpPr txBox="1"/>
          <p:nvPr/>
        </p:nvSpPr>
        <p:spPr>
          <a:xfrm>
            <a:off x="2585909" y="5722042"/>
            <a:ext cx="946885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Отсутствие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единого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центра</a:t>
            </a:r>
            <a:r>
              <a:rPr lang="en-US" sz="3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400" b="1" err="1">
                <a:solidFill>
                  <a:schemeClr val="bg1"/>
                </a:solidFill>
                <a:ea typeface="+mn-lt"/>
                <a:cs typeface="+mn-lt"/>
              </a:rPr>
              <a:t>управления</a:t>
            </a:r>
            <a:endParaRPr lang="en-US" sz="3400" b="1" err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59610" y="416858"/>
            <a:ext cx="14273093" cy="28829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4657"/>
              </a:lnSpc>
            </a:pPr>
            <a:r>
              <a:rPr lang="en-US" sz="6000" b="1" kern="0" spc="-37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Идея</a:t>
            </a:r>
            <a:r>
              <a:rPr lang="en-US" sz="6000" b="1" kern="0" spc="-37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6000" b="1" kern="0" spc="-37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проекта</a:t>
            </a:r>
            <a:r>
              <a:rPr lang="en-US" sz="6000" b="1" kern="0" spc="-37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6000" b="1" kern="0" spc="-37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обоснование</a:t>
            </a:r>
            <a:endParaRPr lang="en-US" sz="6000" b="1" kern="0" spc="-37" err="1">
              <a:latin typeface="Montserra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54748" y="2227456"/>
            <a:ext cx="4555332" cy="498278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7" name="Text 4"/>
          <p:cNvSpPr/>
          <p:nvPr/>
        </p:nvSpPr>
        <p:spPr>
          <a:xfrm>
            <a:off x="597500" y="2217132"/>
            <a:ext cx="4062650" cy="28955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Aptos"/>
              </a:rPr>
              <a:t>Комплексное</a:t>
            </a:r>
            <a:r>
              <a:rPr lang="en-US" sz="3200" b="1">
                <a:solidFill>
                  <a:schemeClr val="bg1"/>
                </a:solidFill>
                <a:latin typeface="Aptos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Aptos"/>
              </a:rPr>
              <a:t>решение</a:t>
            </a:r>
            <a:endParaRPr lang="en-US" sz="3200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05299" y="4454287"/>
            <a:ext cx="2219563" cy="5912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2328"/>
              </a:lnSpc>
              <a:buNone/>
            </a:pPr>
            <a:r>
              <a:rPr lang="en-US" sz="1850" b="1" kern="0" spc="-19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Интуитивный</a:t>
            </a:r>
            <a:r>
              <a:rPr lang="en-US" sz="1850" b="1" kern="0" spc="-19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850" b="1" kern="0" spc="-19" err="1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интерфейс</a:t>
            </a:r>
            <a:endParaRPr lang="en-US" sz="1850" err="1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C2218F1B-95DB-FA16-0535-A76529101063}"/>
              </a:ext>
            </a:extLst>
          </p:cNvPr>
          <p:cNvSpPr/>
          <p:nvPr/>
        </p:nvSpPr>
        <p:spPr>
          <a:xfrm>
            <a:off x="9960989" y="2216551"/>
            <a:ext cx="4326732" cy="3906656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3" name="Text 10"/>
          <p:cNvSpPr/>
          <p:nvPr/>
        </p:nvSpPr>
        <p:spPr>
          <a:xfrm>
            <a:off x="10323692" y="2222076"/>
            <a:ext cx="3591162" cy="9005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buNone/>
            </a:pPr>
            <a:r>
              <a:rPr lang="en-US" sz="3200" b="1" err="1">
                <a:solidFill>
                  <a:schemeClr val="bg1"/>
                </a:solidFill>
                <a:latin typeface="Aptos"/>
              </a:rPr>
              <a:t>Кастомизация</a:t>
            </a:r>
            <a:r>
              <a:rPr lang="en-US" sz="3200" b="1">
                <a:solidFill>
                  <a:schemeClr val="bg1"/>
                </a:solidFill>
                <a:latin typeface="Aptos"/>
              </a:rPr>
              <a:t> и </a:t>
            </a:r>
            <a:r>
              <a:rPr lang="en-US" sz="3200" b="1" err="1">
                <a:solidFill>
                  <a:schemeClr val="bg1"/>
                </a:solidFill>
                <a:latin typeface="Aptos"/>
              </a:rPr>
              <a:t>гибкость</a:t>
            </a:r>
            <a:endParaRPr lang="en-US" sz="3200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F433ACA9-BE5C-FB10-4640-0B9FF65870C8}"/>
              </a:ext>
            </a:extLst>
          </p:cNvPr>
          <p:cNvSpPr/>
          <p:nvPr/>
        </p:nvSpPr>
        <p:spPr>
          <a:xfrm>
            <a:off x="5116565" y="2213615"/>
            <a:ext cx="4501544" cy="351451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AD954-323D-1FBB-8BA9-AEFDB3B88512}"/>
              </a:ext>
            </a:extLst>
          </p:cNvPr>
          <p:cNvSpPr txBox="1"/>
          <p:nvPr/>
        </p:nvSpPr>
        <p:spPr>
          <a:xfrm>
            <a:off x="10176870" y="3297870"/>
            <a:ext cx="388824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сможете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настроить</a:t>
            </a:r>
            <a:endParaRPr lang="ru-RU" sz="2400" err="1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приложение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под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свои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потребности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адаптировать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в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соответствии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с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вашими</a:t>
            </a:r>
            <a:endParaRPr lang="ru-RU" sz="2400" dirty="0" err="1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задачами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D565A-35C1-1FAE-D063-054A7ED1FB4E}"/>
              </a:ext>
            </a:extLst>
          </p:cNvPr>
          <p:cNvSpPr txBox="1"/>
          <p:nvPr/>
        </p:nvSpPr>
        <p:spPr>
          <a:xfrm>
            <a:off x="5264630" y="3297870"/>
            <a:ext cx="410414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Мы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создали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простой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понятный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интерфейс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чтобыдаже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новички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могли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легко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освоить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приложение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использовать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все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его</a:t>
            </a:r>
            <a:endParaRPr lang="ru-RU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возможности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just"/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just"/>
            <a:endParaRPr lang="en-US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F8346-C81C-F1D6-A09F-82AFCE1BB842}"/>
              </a:ext>
            </a:extLst>
          </p:cNvPr>
          <p:cNvSpPr txBox="1"/>
          <p:nvPr/>
        </p:nvSpPr>
        <p:spPr>
          <a:xfrm>
            <a:off x="595179" y="3309699"/>
            <a:ext cx="408337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Проект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MindScape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предлагает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комплексную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платформу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эффективного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управления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цифровым</a:t>
            </a:r>
            <a:endParaRPr lang="ru-RU" sz="240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пространством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 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Здесь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найдете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необходимые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инструменты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 и </a:t>
            </a:r>
            <a:r>
              <a:rPr lang="en-US" sz="24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функции</a:t>
            </a:r>
            <a:r>
              <a:rPr lang="en-US" sz="24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</a:t>
            </a:r>
            <a:endParaRPr lang="ru-RU" sz="24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05E7B-AD0D-1E17-4F6A-1890BC44B0D0}"/>
              </a:ext>
            </a:extLst>
          </p:cNvPr>
          <p:cNvSpPr txBox="1"/>
          <p:nvPr/>
        </p:nvSpPr>
        <p:spPr>
          <a:xfrm>
            <a:off x="193729" y="1050010"/>
            <a:ext cx="164901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latin typeface="Montserrat"/>
              </a:rPr>
              <a:t> </a:t>
            </a:r>
            <a:r>
              <a:rPr lang="en-US" sz="6000" b="1" err="1">
                <a:latin typeface="Montserrat"/>
              </a:rPr>
              <a:t>выбранной</a:t>
            </a:r>
            <a:r>
              <a:rPr lang="en-US" sz="6000" b="1">
                <a:latin typeface="Montserrat"/>
              </a:rPr>
              <a:t> </a:t>
            </a:r>
            <a:r>
              <a:rPr lang="en-US" sz="6000" b="1" err="1">
                <a:latin typeface="Montserrat"/>
              </a:rPr>
              <a:t>темы</a:t>
            </a:r>
            <a:endParaRPr lang="ru-RU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6B72C-030F-8AF2-0464-B9C26A602B95}"/>
              </a:ext>
            </a:extLst>
          </p:cNvPr>
          <p:cNvSpPr txBox="1"/>
          <p:nvPr/>
        </p:nvSpPr>
        <p:spPr>
          <a:xfrm>
            <a:off x="5635771" y="2231121"/>
            <a:ext cx="306592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ptos"/>
              </a:rPr>
              <a:t>Интуитивный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интерфейс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8" name="Рисунок 7" descr="Изображение выглядит как рисунок,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4B4BEE47-1B92-4A53-8FF1-E7669003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34" y="4854947"/>
            <a:ext cx="2919180" cy="2988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 descr="Изображение выглядит как Порода собаки, собака, коричневый&#10;&#10;Автоматически созданное описание" hidden="1">
            <a:extLst>
              <a:ext uri="{FF2B5EF4-FFF2-40B4-BE49-F238E27FC236}">
                <a16:creationId xmlns:a16="http://schemas.microsoft.com/office/drawing/2014/main" id="{C25B361D-7A16-93F6-8D31-3FFCF44C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540" y="5508"/>
            <a:ext cx="14982939" cy="8229600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зарисовка, диаграмма, круг&#10;&#10;Автоматически созданное описание" hidden="1">
            <a:extLst>
              <a:ext uri="{FF2B5EF4-FFF2-40B4-BE49-F238E27FC236}">
                <a16:creationId xmlns:a16="http://schemas.microsoft.com/office/drawing/2014/main" id="{3FF586E1-87BC-602C-851D-AA2DC452D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8260"/>
            <a:ext cx="8350785" cy="147819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 flipV="1">
            <a:off x="3605613" y="4505159"/>
            <a:ext cx="10942514" cy="46245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07ABCEE2-1028-7DCF-46B5-4FD46E435C77}"/>
              </a:ext>
            </a:extLst>
          </p:cNvPr>
          <p:cNvSpPr/>
          <p:nvPr/>
        </p:nvSpPr>
        <p:spPr>
          <a:xfrm>
            <a:off x="120536" y="2034985"/>
            <a:ext cx="4701935" cy="6197016"/>
          </a:xfrm>
          <a:prstGeom prst="triangle">
            <a:avLst/>
          </a:prstGeom>
          <a:solidFill>
            <a:srgbClr val="5381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7789797" y="186717"/>
            <a:ext cx="6264872" cy="64665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827"/>
              </a:lnSpc>
            </a:pPr>
            <a:r>
              <a:rPr lang="en-US" sz="400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Цели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400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задачи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проекта</a:t>
            </a:r>
            <a:endParaRPr lang="en-US" sz="4000" b="1" kern="0" spc="-31">
              <a:latin typeface="Montserrat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9379" y="1215"/>
            <a:ext cx="6186639" cy="20593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buNone/>
            </a:pP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Основные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цели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задачи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проекта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MindScape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направлены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на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решение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ключевых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проблем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, с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которыми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сталкиваются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современные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пользователи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в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цифровом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пространстве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.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Ключевыми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целями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проекта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являются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:</a:t>
            </a:r>
            <a:endParaRPr lang="en-US" sz="2400">
              <a:latin typeface="Source Sans Pro"/>
              <a:ea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2989433" y="2947408"/>
            <a:ext cx="6649914" cy="51485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b="1" kern="0" spc="-15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Обеспечение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единой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платформы</a:t>
            </a:r>
            <a:endParaRPr lang="en-US" sz="2800">
              <a:latin typeface="Montserrat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18460C2-208A-E2C2-74EF-BAC9EF1C13B5}"/>
              </a:ext>
            </a:extLst>
          </p:cNvPr>
          <p:cNvSpPr/>
          <p:nvPr/>
        </p:nvSpPr>
        <p:spPr>
          <a:xfrm>
            <a:off x="1197438" y="4927465"/>
            <a:ext cx="2717367" cy="17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00A5A9A-FECB-A25F-29F4-8BDE49AD3C26}"/>
              </a:ext>
            </a:extLst>
          </p:cNvPr>
          <p:cNvSpPr/>
          <p:nvPr/>
        </p:nvSpPr>
        <p:spPr>
          <a:xfrm>
            <a:off x="424155" y="6616758"/>
            <a:ext cx="3963415" cy="20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3656696" y="3458601"/>
            <a:ext cx="10869786" cy="8711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1837"/>
              </a:lnSpc>
            </a:pP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Создать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всеобъемлюющее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приложение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,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которое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объединит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необходимые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инструменты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для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управления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цифровой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жизнью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пользователя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-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такие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как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заметки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и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планирование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задач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 в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календаре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  <a:cs typeface="Source Sans Pro" pitchFamily="34" charset="-120"/>
              </a:rPr>
              <a:t>.</a:t>
            </a:r>
            <a:endParaRPr lang="en-US" sz="2400" dirty="0">
              <a:latin typeface="Source Sans Pro"/>
              <a:ea typeface="Source Sans Pro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721882" y="4781484"/>
            <a:ext cx="5171814" cy="46543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1914"/>
              </a:lnSpc>
            </a:pP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Повышение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продуктивности</a:t>
            </a:r>
          </a:p>
        </p:txBody>
      </p:sp>
      <p:sp>
        <p:nvSpPr>
          <p:cNvPr id="14" name="Text 10"/>
          <p:cNvSpPr/>
          <p:nvPr/>
        </p:nvSpPr>
        <p:spPr>
          <a:xfrm>
            <a:off x="4142012" y="5251675"/>
            <a:ext cx="10624590" cy="908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Помочь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пользователям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увеличить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эффективность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их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ежедневной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деятельности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за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счет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удобной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организации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информации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 и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повышения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err="1">
                <a:solidFill>
                  <a:srgbClr val="3D3838"/>
                </a:solidFill>
                <a:latin typeface="Source Sans Pro"/>
                <a:ea typeface="Source Sans Pro"/>
              </a:rPr>
              <a:t>концентрации</a:t>
            </a:r>
            <a:r>
              <a:rPr lang="en-US" sz="2400">
                <a:solidFill>
                  <a:srgbClr val="3D3838"/>
                </a:solidFill>
                <a:latin typeface="Source Sans Pro"/>
                <a:ea typeface="Source Sans Pro"/>
              </a:rPr>
              <a:t>.</a:t>
            </a:r>
          </a:p>
        </p:txBody>
      </p:sp>
      <p:sp>
        <p:nvSpPr>
          <p:cNvPr id="18" name="Text 13"/>
          <p:cNvSpPr/>
          <p:nvPr/>
        </p:nvSpPr>
        <p:spPr>
          <a:xfrm>
            <a:off x="4389924" y="6617410"/>
            <a:ext cx="5058063" cy="47778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1914"/>
              </a:lnSpc>
            </a:pP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Упрощение</a:t>
            </a:r>
            <a:r>
              <a:rPr lang="en-US" sz="2800" b="1" kern="0" spc="-15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kern="0" spc="-15" err="1">
                <a:solidFill>
                  <a:srgbClr val="000000"/>
                </a:solidFill>
                <a:latin typeface="Montserrat"/>
              </a:rPr>
              <a:t>коллаборации</a:t>
            </a:r>
          </a:p>
        </p:txBody>
      </p:sp>
      <p:sp>
        <p:nvSpPr>
          <p:cNvPr id="19" name="Text 14"/>
          <p:cNvSpPr/>
          <p:nvPr/>
        </p:nvSpPr>
        <p:spPr>
          <a:xfrm>
            <a:off x="4813985" y="7110347"/>
            <a:ext cx="9736719" cy="945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1837"/>
              </a:lnSpc>
            </a:pP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Облегчить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работу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над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проектами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и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задачами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путем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предоставления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единой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платформы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для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 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фиксирования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данных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 и 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распределения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 </a:t>
            </a:r>
            <a:r>
              <a:rPr lang="en-US" sz="2400" dirty="0" err="1">
                <a:solidFill>
                  <a:srgbClr val="3D3838"/>
                </a:solidFill>
                <a:latin typeface="Source Sans Pro"/>
                <a:ea typeface="Source Sans Pro"/>
              </a:rPr>
              <a:t>дедлайнов</a:t>
            </a:r>
            <a:r>
              <a:rPr lang="en-US" sz="2400" dirty="0">
                <a:solidFill>
                  <a:srgbClr val="3D3838"/>
                </a:solidFill>
                <a:latin typeface="Source Sans Pro"/>
                <a:ea typeface="Source Sans Pro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EEE3C6-082A-AF86-B2F8-B057BA10E342}"/>
              </a:ext>
            </a:extLst>
          </p:cNvPr>
          <p:cNvSpPr txBox="1"/>
          <p:nvPr/>
        </p:nvSpPr>
        <p:spPr>
          <a:xfrm>
            <a:off x="2216568" y="3703025"/>
            <a:ext cx="2956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430FAB-AC47-5483-B51D-7B443E8A2575}"/>
              </a:ext>
            </a:extLst>
          </p:cNvPr>
          <p:cNvSpPr txBox="1"/>
          <p:nvPr/>
        </p:nvSpPr>
        <p:spPr>
          <a:xfrm>
            <a:off x="2225951" y="5467256"/>
            <a:ext cx="3833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644220-19DC-60CC-F664-0C289C8B9733}"/>
              </a:ext>
            </a:extLst>
          </p:cNvPr>
          <p:cNvSpPr txBox="1"/>
          <p:nvPr/>
        </p:nvSpPr>
        <p:spPr>
          <a:xfrm>
            <a:off x="2240834" y="7236802"/>
            <a:ext cx="5422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36CD4F76-14EB-B47C-A0D7-193D36448792}"/>
              </a:ext>
            </a:extLst>
          </p:cNvPr>
          <p:cNvSpPr/>
          <p:nvPr/>
        </p:nvSpPr>
        <p:spPr>
          <a:xfrm flipV="1">
            <a:off x="4396446" y="6358672"/>
            <a:ext cx="10250535" cy="586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">
            <a:extLst>
              <a:ext uri="{FF2B5EF4-FFF2-40B4-BE49-F238E27FC236}">
                <a16:creationId xmlns:a16="http://schemas.microsoft.com/office/drawing/2014/main" id="{82FA5B8A-C95E-3522-D997-190EC9C9403B}"/>
              </a:ext>
            </a:extLst>
          </p:cNvPr>
          <p:cNvSpPr/>
          <p:nvPr/>
        </p:nvSpPr>
        <p:spPr>
          <a:xfrm>
            <a:off x="348957" y="5979722"/>
            <a:ext cx="13869570" cy="1886007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D2F4BFA-D0C8-F5AB-925A-02A538D99C24}"/>
              </a:ext>
            </a:extLst>
          </p:cNvPr>
          <p:cNvSpPr/>
          <p:nvPr/>
        </p:nvSpPr>
        <p:spPr>
          <a:xfrm>
            <a:off x="348955" y="3916145"/>
            <a:ext cx="13869572" cy="186129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88EC3D6-00A1-D04A-2AB4-F0BF00A3DC88}"/>
              </a:ext>
            </a:extLst>
          </p:cNvPr>
          <p:cNvSpPr/>
          <p:nvPr/>
        </p:nvSpPr>
        <p:spPr>
          <a:xfrm>
            <a:off x="361314" y="1667215"/>
            <a:ext cx="13832499" cy="2096074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>
            <a:solidFill>
              <a:schemeClr val="tx1"/>
            </a:solidFill>
            <a:prstDash val="dash"/>
          </a:ln>
        </p:spPr>
      </p:sp>
      <p:sp>
        <p:nvSpPr>
          <p:cNvPr id="13" name="Text 16">
            <a:extLst>
              <a:ext uri="{FF2B5EF4-FFF2-40B4-BE49-F238E27FC236}">
                <a16:creationId xmlns:a16="http://schemas.microsoft.com/office/drawing/2014/main" id="{0EBFA039-FC59-34E8-C17D-900FB3771997}"/>
              </a:ext>
            </a:extLst>
          </p:cNvPr>
          <p:cNvSpPr/>
          <p:nvPr/>
        </p:nvSpPr>
        <p:spPr>
          <a:xfrm>
            <a:off x="612858" y="2180447"/>
            <a:ext cx="13155260" cy="10536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960"/>
              </a:lnSpc>
              <a:buSzPct val="100000"/>
            </a:pP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Разработать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интуитивно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понятный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интерфейс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который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 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будет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легко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 </a:t>
            </a: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адаптироваться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под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нужды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каждого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пользователя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  <a:cs typeface="Source Sans Pro" pitchFamily="34" charset="-120"/>
              </a:rPr>
              <a:t>.</a:t>
            </a: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A9BD9A08-1964-AA53-0FCF-13810F60F4A6}"/>
              </a:ext>
            </a:extLst>
          </p:cNvPr>
          <p:cNvSpPr/>
          <p:nvPr/>
        </p:nvSpPr>
        <p:spPr>
          <a:xfrm>
            <a:off x="613317" y="4419263"/>
            <a:ext cx="13325567" cy="13661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1960"/>
              </a:lnSpc>
              <a:buSzPct val="100000"/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Реализовать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спектр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функциональных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возможностей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позволяющих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следить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 </a:t>
            </a:r>
            <a:endParaRPr lang="ru-RU" dirty="0" err="1">
              <a:solidFill>
                <a:schemeClr val="bg1"/>
              </a:solidFill>
              <a:latin typeface="Aptos" panose="02110004020202020204"/>
              <a:ea typeface="Source Sans Pro"/>
            </a:endParaRPr>
          </a:p>
          <a:p>
            <a:pPr algn="just">
              <a:lnSpc>
                <a:spcPts val="1960"/>
              </a:lnSpc>
            </a:pPr>
            <a:endParaRPr lang="en-US" sz="2800" b="1" dirty="0">
              <a:solidFill>
                <a:schemeClr val="bg1"/>
              </a:solidFill>
              <a:latin typeface="Source Sans Pro"/>
              <a:ea typeface="Source Sans Pro"/>
            </a:endParaRPr>
          </a:p>
          <a:p>
            <a:pPr algn="just">
              <a:lnSpc>
                <a:spcPts val="1960"/>
              </a:lnSpc>
            </a:pP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за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задачами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и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заметками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.</a:t>
            </a:r>
            <a:endParaRPr lang="ru-RU">
              <a:solidFill>
                <a:schemeClr val="bg1"/>
              </a:solidFill>
              <a:latin typeface="Aptos" panose="02110004020202020204"/>
              <a:ea typeface="Source Sans Pro"/>
            </a:endParaRPr>
          </a:p>
        </p:txBody>
      </p:sp>
      <p:sp>
        <p:nvSpPr>
          <p:cNvPr id="19" name="Text 19">
            <a:extLst>
              <a:ext uri="{FF2B5EF4-FFF2-40B4-BE49-F238E27FC236}">
                <a16:creationId xmlns:a16="http://schemas.microsoft.com/office/drawing/2014/main" id="{52F724FC-9FD8-BFB3-764E-625C432BF9AF}"/>
              </a:ext>
            </a:extLst>
          </p:cNvPr>
          <p:cNvSpPr/>
          <p:nvPr/>
        </p:nvSpPr>
        <p:spPr>
          <a:xfrm>
            <a:off x="616514" y="6198168"/>
            <a:ext cx="13148939" cy="1671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buSzPct val="100000"/>
            </a:pP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Разработать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веб-версию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для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удобного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использования</a:t>
            </a:r>
            <a:r>
              <a:rPr lang="en-US" sz="2800" b="1">
                <a:solidFill>
                  <a:schemeClr val="bg1"/>
                </a:solidFill>
                <a:latin typeface="Source Sans Pro"/>
                <a:ea typeface="Source Sans Pro"/>
              </a:rPr>
              <a:t> </a:t>
            </a:r>
            <a:r>
              <a:rPr lang="en-US" sz="2800" b="1" err="1">
                <a:solidFill>
                  <a:schemeClr val="bg1"/>
                </a:solidFill>
                <a:latin typeface="Source Sans Pro"/>
                <a:ea typeface="Source Sans Pro"/>
              </a:rPr>
              <a:t>MindScape</a:t>
            </a:r>
            <a:r>
              <a:rPr lang="en-US" sz="2800" b="1">
                <a:solidFill>
                  <a:schemeClr val="bg1"/>
                </a:solidFill>
                <a:latin typeface="Source Sans Pro"/>
                <a:ea typeface="Source Sans Pro"/>
              </a:rPr>
              <a:t> </a:t>
            </a:r>
            <a:endParaRPr lang="en-US">
              <a:solidFill>
                <a:schemeClr val="bg1"/>
              </a:solidFill>
              <a:latin typeface="Aptos" panose="02110004020202020204"/>
              <a:ea typeface="Source Sans Pro"/>
            </a:endParaRPr>
          </a:p>
          <a:p>
            <a:pPr algn="just"/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на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различных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ource Sans Pro"/>
                <a:ea typeface="Source Sans Pro"/>
              </a:rPr>
              <a:t>устройствах</a:t>
            </a:r>
            <a:r>
              <a:rPr lang="en-US" sz="2800" b="1" dirty="0">
                <a:solidFill>
                  <a:schemeClr val="bg1"/>
                </a:solidFill>
                <a:latin typeface="Source Sans Pro"/>
                <a:ea typeface="Source Sans Pro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8F51035-F2FB-38DF-0F98-F86A9D09CE11}"/>
              </a:ext>
            </a:extLst>
          </p:cNvPr>
          <p:cNvSpPr/>
          <p:nvPr/>
        </p:nvSpPr>
        <p:spPr>
          <a:xfrm>
            <a:off x="346784" y="131111"/>
            <a:ext cx="14000199" cy="62193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/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Для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достижения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этих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целей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перед</a:t>
            </a:r>
            <a:r>
              <a:rPr lang="en-US" sz="4000" b="1" kern="0" spc="-31" dirty="0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 </a:t>
            </a:r>
            <a:r>
              <a:rPr lang="en-US" sz="4000" b="1" kern="0" spc="-31" dirty="0" err="1">
                <a:solidFill>
                  <a:srgbClr val="000000"/>
                </a:solidFill>
                <a:latin typeface="Montserrat"/>
                <a:ea typeface="+mn-lt"/>
                <a:cs typeface="Segoe UI"/>
              </a:rPr>
              <a:t>командой</a:t>
            </a:r>
            <a:endParaRPr lang="en-US" sz="4000" b="1" kern="0" spc="-31" dirty="0" err="1">
              <a:latin typeface="Montserrat"/>
              <a:cs typeface="Segoe UI"/>
            </a:endParaRPr>
          </a:p>
          <a:p>
            <a:pPr algn="ctr">
              <a:lnSpc>
                <a:spcPts val="1837"/>
              </a:lnSpc>
            </a:pPr>
            <a:endParaRPr lang="en-US" sz="3600" b="1" kern="0" spc="-31" dirty="0">
              <a:solidFill>
                <a:srgbClr val="000000"/>
              </a:solidFill>
              <a:latin typeface="Montserrat"/>
              <a:ea typeface="+mn-lt"/>
              <a:cs typeface="Segoe UI"/>
            </a:endParaRPr>
          </a:p>
          <a:p>
            <a:pPr>
              <a:lnSpc>
                <a:spcPts val="3827"/>
              </a:lnSpc>
            </a:pPr>
            <a:endParaRPr lang="en-US" sz="3600" b="1" kern="0" spc="-31" dirty="0">
              <a:latin typeface="Montserrat"/>
              <a:ea typeface="+mn-lt"/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ABC91-6BF5-E676-97AF-01590207BDEA}"/>
              </a:ext>
            </a:extLst>
          </p:cNvPr>
          <p:cNvSpPr txBox="1"/>
          <p:nvPr/>
        </p:nvSpPr>
        <p:spPr>
          <a:xfrm>
            <a:off x="766120" y="747583"/>
            <a:ext cx="131723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latin typeface="Montserrat"/>
              </a:rPr>
              <a:t>MindScape</a:t>
            </a:r>
            <a:r>
              <a:rPr lang="en-US" sz="4000" dirty="0">
                <a:ea typeface="+mn-lt"/>
                <a:cs typeface="+mn-lt"/>
              </a:rPr>
              <a:t> </a:t>
            </a:r>
            <a:r>
              <a:rPr lang="en-US" sz="4000" b="1" dirty="0" err="1">
                <a:latin typeface="Montserrat"/>
              </a:rPr>
              <a:t>стоят</a:t>
            </a:r>
            <a:r>
              <a:rPr lang="en-US" sz="4000" b="1" dirty="0">
                <a:latin typeface="Montserrat"/>
              </a:rPr>
              <a:t> </a:t>
            </a:r>
            <a:r>
              <a:rPr lang="en-US" sz="4000" b="1" dirty="0" err="1">
                <a:latin typeface="Montserrat"/>
              </a:rPr>
              <a:t>следующие</a:t>
            </a:r>
            <a:r>
              <a:rPr lang="en-US" sz="4000" b="1" dirty="0">
                <a:latin typeface="Montserrat"/>
              </a:rPr>
              <a:t> </a:t>
            </a:r>
            <a:r>
              <a:rPr lang="en-US" sz="4000" b="1" dirty="0" err="1">
                <a:latin typeface="Montserrat"/>
              </a:rPr>
              <a:t>основные</a:t>
            </a:r>
            <a:r>
              <a:rPr lang="en-US" sz="4000" b="1" dirty="0">
                <a:latin typeface="Montserrat"/>
              </a:rPr>
              <a:t> </a:t>
            </a:r>
            <a:r>
              <a:rPr lang="en-US" sz="4000" b="1" dirty="0" err="1">
                <a:latin typeface="Montserrat"/>
              </a:rPr>
              <a:t>задачи</a:t>
            </a:r>
            <a:r>
              <a:rPr lang="en-US" sz="4000" b="1" dirty="0">
                <a:latin typeface="Montserrat"/>
              </a:rPr>
              <a:t>: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1520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65977" y="156294"/>
            <a:ext cx="14434370" cy="12253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4824"/>
              </a:lnSpc>
              <a:buNone/>
            </a:pP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Используемые</a:t>
            </a:r>
            <a:r>
              <a:rPr lang="en-US" sz="4000" b="1" kern="0" spc="-3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инструменты</a:t>
            </a:r>
            <a:r>
              <a:rPr lang="en-US" sz="4000" b="1" kern="0" spc="-3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методологии</a:t>
            </a:r>
            <a:r>
              <a:rPr lang="en-US" sz="4000" b="1" kern="0" spc="-3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3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разработки</a:t>
            </a:r>
            <a:endParaRPr lang="en-US" sz="4000">
              <a:latin typeface="Montserrat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1" y="2789920"/>
            <a:ext cx="490061" cy="4900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13239" y="2237374"/>
            <a:ext cx="2468047" cy="30622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2800" b="1" kern="0" spc="-1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Методология</a:t>
            </a:r>
            <a:r>
              <a:rPr lang="en-US" sz="2800" b="1" kern="0" spc="-1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Agile</a:t>
            </a:r>
            <a:endParaRPr lang="en-US" sz="2800" dirty="0">
              <a:latin typeface="Montserrat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5FD321A5-8A5D-DA1B-52BB-818325B55130}"/>
              </a:ext>
            </a:extLst>
          </p:cNvPr>
          <p:cNvSpPr/>
          <p:nvPr/>
        </p:nvSpPr>
        <p:spPr>
          <a:xfrm>
            <a:off x="1321705" y="2759255"/>
            <a:ext cx="4913106" cy="4648086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0" name="Text 6"/>
          <p:cNvSpPr/>
          <p:nvPr/>
        </p:nvSpPr>
        <p:spPr>
          <a:xfrm>
            <a:off x="1487828" y="3362812"/>
            <a:ext cx="4748768" cy="380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MindScape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разрабатывается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Agile-методологии, с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использованием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Scrum, с 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регулярными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ретро-спективами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активным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взаимодействием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с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пользователями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быстрого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реагирования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потребности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внесение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изменений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 </a:t>
            </a:r>
            <a:b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</a:br>
            <a:endParaRPr lang="en-US" sz="2800" dirty="0">
              <a:solidFill>
                <a:schemeClr val="bg1"/>
              </a:solidFill>
              <a:latin typeface="Source Sans Pro"/>
              <a:ea typeface="Source Sans Pro"/>
              <a:cs typeface="+mn-lt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962" y="2789919"/>
            <a:ext cx="490061" cy="49006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81927" y="2234104"/>
            <a:ext cx="5357248" cy="7178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2800" b="1" kern="0" spc="-19" err="1">
                <a:solidFill>
                  <a:srgbClr val="000000"/>
                </a:solidFill>
                <a:latin typeface="Montserrat"/>
              </a:rPr>
              <a:t>Инструменты</a:t>
            </a:r>
            <a:r>
              <a:rPr lang="en-US" sz="2800" b="1" kern="0" spc="-19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b="1" kern="0" spc="-19" err="1">
                <a:solidFill>
                  <a:srgbClr val="000000"/>
                </a:solidFill>
                <a:latin typeface="Montserrat"/>
              </a:rPr>
              <a:t>управления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A06BA9DF-ABC8-50A1-9677-36122DF664B5}"/>
              </a:ext>
            </a:extLst>
          </p:cNvPr>
          <p:cNvSpPr/>
          <p:nvPr/>
        </p:nvSpPr>
        <p:spPr>
          <a:xfrm>
            <a:off x="8396055" y="2759255"/>
            <a:ext cx="5449052" cy="3866261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pic>
        <p:nvPicPr>
          <p:cNvPr id="5" name="Рисунок 4" descr="Изображение выглядит как рисунок, искусство, зарисовк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930D1B56-12BE-3636-9EDA-BF89070DC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673" y="5341273"/>
            <a:ext cx="2805130" cy="2796313"/>
          </a:xfrm>
          <a:prstGeom prst="rect">
            <a:avLst/>
          </a:prstGeom>
        </p:spPr>
      </p:pic>
      <p:sp>
        <p:nvSpPr>
          <p:cNvPr id="6" name="Text 6">
            <a:extLst>
              <a:ext uri="{FF2B5EF4-FFF2-40B4-BE49-F238E27FC236}">
                <a16:creationId xmlns:a16="http://schemas.microsoft.com/office/drawing/2014/main" id="{55082EC8-459B-FFB4-A2B5-E7C3A716B42C}"/>
              </a:ext>
            </a:extLst>
          </p:cNvPr>
          <p:cNvSpPr/>
          <p:nvPr/>
        </p:nvSpPr>
        <p:spPr>
          <a:xfrm>
            <a:off x="8586680" y="2648843"/>
            <a:ext cx="5182721" cy="3900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работы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над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проектом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MindScape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команда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использует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Weeek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планирования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отслеживания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координации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задач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Это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обеспечивает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эффективность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контроль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прогресса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прозрачность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процесса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разработки</a:t>
            </a:r>
            <a:r>
              <a:rPr lang="en-US" sz="2800" dirty="0">
                <a:solidFill>
                  <a:schemeClr val="bg1"/>
                </a:solidFill>
                <a:latin typeface="Source Sans Pro"/>
                <a:ea typeface="Source Sans Pro"/>
                <a:cs typeface="+mn-lt"/>
              </a:rPr>
              <a:t>. </a:t>
            </a:r>
            <a:endParaRPr 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69011" y="-21566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819907" y="-773"/>
            <a:ext cx="6562844" cy="62900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954"/>
              </a:lnSpc>
              <a:buNone/>
            </a:pPr>
            <a:r>
              <a:rPr lang="en-US" sz="4000" b="1" kern="0" spc="-40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Структура</a:t>
            </a:r>
            <a:r>
              <a:rPr lang="en-US" sz="4000" b="1" kern="0" spc="-40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4000" b="1" kern="0" spc="-40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карта</a:t>
            </a:r>
            <a:r>
              <a:rPr lang="en-US" sz="4000" b="1" kern="0" spc="-40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000" b="1" kern="0" spc="-40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сайта</a:t>
            </a:r>
            <a:endParaRPr lang="en-US" sz="4000" err="1">
              <a:latin typeface="Montserrat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1B4196D2-2753-427D-D923-D67E3B1D22BA}"/>
              </a:ext>
            </a:extLst>
          </p:cNvPr>
          <p:cNvSpPr/>
          <p:nvPr/>
        </p:nvSpPr>
        <p:spPr>
          <a:xfrm rot="5400000">
            <a:off x="3110046" y="-1821424"/>
            <a:ext cx="1887008" cy="7768287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6" name="Text 3"/>
          <p:cNvSpPr/>
          <p:nvPr/>
        </p:nvSpPr>
        <p:spPr>
          <a:xfrm>
            <a:off x="335688" y="1288422"/>
            <a:ext cx="7591426" cy="18680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78"/>
              </a:lnSpc>
            </a:pP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Структура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карта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сайта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Mindscape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тщательно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продуманы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для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интуитивной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навигации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.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Основной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акцент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на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логичной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архитектуре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переключении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между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функциями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управлении</a:t>
            </a:r>
            <a:r>
              <a:rPr lang="en-US" sz="2800" dirty="0">
                <a:solidFill>
                  <a:srgbClr val="FFFFFF"/>
                </a:solidFill>
                <a:latin typeface="Source Sans Pro"/>
                <a:ea typeface="Source Sans Pro"/>
                <a:cs typeface="+mn-lt"/>
              </a:rPr>
              <a:t>. </a:t>
            </a:r>
            <a:endParaRPr lang="en-US" sz="2800">
              <a:latin typeface="Source Sans Pro"/>
              <a:ea typeface="Source Sans Pro"/>
              <a:cs typeface="+mn-lt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F21EEF5A-F250-86F2-7BCF-F8AF5E39525D}"/>
              </a:ext>
            </a:extLst>
          </p:cNvPr>
          <p:cNvSpPr/>
          <p:nvPr/>
        </p:nvSpPr>
        <p:spPr>
          <a:xfrm rot="5400000">
            <a:off x="9733113" y="785386"/>
            <a:ext cx="2022565" cy="7272473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7" name="Text 4"/>
          <p:cNvSpPr/>
          <p:nvPr/>
        </p:nvSpPr>
        <p:spPr>
          <a:xfrm>
            <a:off x="7237952" y="3413999"/>
            <a:ext cx="7034213" cy="1568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/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Главная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страница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-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ключ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к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возможностям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приложения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заметки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задачи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Пользователи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настраивают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пространства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находят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быстро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информацию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7613965A-5D9F-0F76-261A-2E20FB99740B}"/>
              </a:ext>
            </a:extLst>
          </p:cNvPr>
          <p:cNvSpPr/>
          <p:nvPr/>
        </p:nvSpPr>
        <p:spPr>
          <a:xfrm rot="5400000">
            <a:off x="2769523" y="3033405"/>
            <a:ext cx="2262318" cy="7443920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8" name="Text 5"/>
          <p:cNvSpPr/>
          <p:nvPr/>
        </p:nvSpPr>
        <p:spPr>
          <a:xfrm>
            <a:off x="413094" y="5872417"/>
            <a:ext cx="7166983" cy="18116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Карта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сайта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включает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страницы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заметок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календарь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Есть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страницы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совместной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работы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коммуникаций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кастомизации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интерфейса</a:t>
            </a:r>
            <a:r>
              <a:rPr lang="en-US" sz="2800" dirty="0">
                <a:solidFill>
                  <a:schemeClr val="bg1"/>
                </a:solidFill>
                <a:latin typeface="Segoe UI"/>
                <a:ea typeface="Source Sans Pro"/>
                <a:cs typeface="Segoe UI"/>
              </a:rPr>
              <a:t>.</a:t>
            </a:r>
          </a:p>
        </p:txBody>
      </p:sp>
      <p:pic>
        <p:nvPicPr>
          <p:cNvPr id="4" name="Рисунок 3" descr="Изображение выглядит как текст, снимок экрана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51C1266-183B-0DF7-AB00-86C36021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27" y="2984158"/>
            <a:ext cx="4448432" cy="265669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EA3E19F-3831-6055-50DC-A0788548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4306330"/>
            <a:ext cx="2335428" cy="133452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4A89AE2-7371-C12F-7747-7AA027690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2" t="-707" r="-2920" b="40512"/>
          <a:stretch/>
        </p:blipFill>
        <p:spPr>
          <a:xfrm>
            <a:off x="7871980" y="5435762"/>
            <a:ext cx="6831157" cy="230247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текст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C0D3624-C69F-EBE3-38DD-F96C293E8D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" t="149" r="663" b="28618"/>
          <a:stretch/>
        </p:blipFill>
        <p:spPr>
          <a:xfrm>
            <a:off x="8190125" y="697638"/>
            <a:ext cx="6179834" cy="271213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мультфильм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A47432C-AF38-A23B-C175-E58BFC69B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71" y="3006810"/>
            <a:ext cx="2310712" cy="1297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31170BF5-E5D1-6A14-7C90-46CC9D2656C8}"/>
                  </a:ext>
                </a:extLst>
              </p14:cNvPr>
              <p14:cNvContentPartPr/>
              <p14:nvPr/>
            </p14:nvContentPartPr>
            <p14:xfrm>
              <a:off x="665629" y="2272553"/>
              <a:ext cx="20170" cy="2017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31170BF5-E5D1-6A14-7C90-46CC9D2656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2701" y="1264053"/>
                <a:ext cx="2017000" cy="2017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228DF0B9-C46E-7671-0E4F-2BFBEE4AB211}"/>
              </a:ext>
            </a:extLst>
          </p:cNvPr>
          <p:cNvCxnSpPr/>
          <p:nvPr/>
        </p:nvCxnSpPr>
        <p:spPr>
          <a:xfrm flipV="1">
            <a:off x="4927079" y="3093710"/>
            <a:ext cx="3405909" cy="1286097"/>
          </a:xfrm>
          <a:prstGeom prst="curvedConnector3">
            <a:avLst/>
          </a:prstGeom>
          <a:ln w="57150">
            <a:solidFill>
              <a:srgbClr val="2535D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изогнутый 28">
            <a:extLst>
              <a:ext uri="{FF2B5EF4-FFF2-40B4-BE49-F238E27FC236}">
                <a16:creationId xmlns:a16="http://schemas.microsoft.com/office/drawing/2014/main" id="{F29803C1-3201-1945-26B9-4719F9002A9E}"/>
              </a:ext>
            </a:extLst>
          </p:cNvPr>
          <p:cNvCxnSpPr>
            <a:cxnSpLocks/>
          </p:cNvCxnSpPr>
          <p:nvPr/>
        </p:nvCxnSpPr>
        <p:spPr>
          <a:xfrm>
            <a:off x="4928094" y="4842082"/>
            <a:ext cx="3125552" cy="760141"/>
          </a:xfrm>
          <a:prstGeom prst="curvedConnector3">
            <a:avLst/>
          </a:prstGeom>
          <a:ln w="57150">
            <a:solidFill>
              <a:srgbClr val="2535D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D2BB54-CB54-E497-5A38-14ED424A5470}"/>
              </a:ext>
            </a:extLst>
          </p:cNvPr>
          <p:cNvSpPr txBox="1"/>
          <p:nvPr/>
        </p:nvSpPr>
        <p:spPr>
          <a:xfrm flipH="1">
            <a:off x="186150" y="3159081"/>
            <a:ext cx="278315" cy="369332"/>
          </a:xfrm>
          <a:custGeom>
            <a:avLst/>
            <a:gdLst>
              <a:gd name="connsiteX0" fmla="*/ 0 w 278315"/>
              <a:gd name="connsiteY0" fmla="*/ 0 h 369332"/>
              <a:gd name="connsiteX1" fmla="*/ 278315 w 278315"/>
              <a:gd name="connsiteY1" fmla="*/ 0 h 369332"/>
              <a:gd name="connsiteX2" fmla="*/ 278315 w 278315"/>
              <a:gd name="connsiteY2" fmla="*/ 369332 h 369332"/>
              <a:gd name="connsiteX3" fmla="*/ 0 w 278315"/>
              <a:gd name="connsiteY3" fmla="*/ 369332 h 369332"/>
              <a:gd name="connsiteX4" fmla="*/ 0 w 278315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15" h="369332" extrusionOk="0">
                <a:moveTo>
                  <a:pt x="0" y="0"/>
                </a:moveTo>
                <a:cubicBezTo>
                  <a:pt x="131016" y="-30652"/>
                  <a:pt x="189637" y="29224"/>
                  <a:pt x="278315" y="0"/>
                </a:cubicBezTo>
                <a:cubicBezTo>
                  <a:pt x="297258" y="139097"/>
                  <a:pt x="269005" y="240150"/>
                  <a:pt x="278315" y="369332"/>
                </a:cubicBezTo>
                <a:cubicBezTo>
                  <a:pt x="193475" y="389553"/>
                  <a:pt x="87219" y="337222"/>
                  <a:pt x="0" y="369332"/>
                </a:cubicBezTo>
                <a:cubicBezTo>
                  <a:pt x="-743" y="261120"/>
                  <a:pt x="11512" y="100958"/>
                  <a:pt x="0" y="0"/>
                </a:cubicBezTo>
                <a:close/>
              </a:path>
            </a:pathLst>
          </a:custGeom>
          <a:noFill/>
          <a:ln w="6350">
            <a:solidFill>
              <a:srgbClr val="2535D6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2535D6"/>
                </a:solidFill>
                <a:latin typeface="Source Sans Pro"/>
                <a:ea typeface="Source Sans Pro"/>
              </a:rPr>
              <a:t>1</a:t>
            </a:r>
            <a:endParaRPr lang="ru-RU">
              <a:latin typeface="Source Sans Pro"/>
              <a:ea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FAD0B-2BC9-0BEA-5378-38B5E99DDCA0}"/>
              </a:ext>
            </a:extLst>
          </p:cNvPr>
          <p:cNvSpPr txBox="1"/>
          <p:nvPr/>
        </p:nvSpPr>
        <p:spPr>
          <a:xfrm flipH="1">
            <a:off x="8336552" y="2115770"/>
            <a:ext cx="278315" cy="369332"/>
          </a:xfrm>
          <a:custGeom>
            <a:avLst/>
            <a:gdLst>
              <a:gd name="connsiteX0" fmla="*/ 0 w 278315"/>
              <a:gd name="connsiteY0" fmla="*/ 0 h 369332"/>
              <a:gd name="connsiteX1" fmla="*/ 278315 w 278315"/>
              <a:gd name="connsiteY1" fmla="*/ 0 h 369332"/>
              <a:gd name="connsiteX2" fmla="*/ 278315 w 278315"/>
              <a:gd name="connsiteY2" fmla="*/ 369332 h 369332"/>
              <a:gd name="connsiteX3" fmla="*/ 0 w 278315"/>
              <a:gd name="connsiteY3" fmla="*/ 369332 h 369332"/>
              <a:gd name="connsiteX4" fmla="*/ 0 w 278315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15" h="369332" extrusionOk="0">
                <a:moveTo>
                  <a:pt x="0" y="0"/>
                </a:moveTo>
                <a:cubicBezTo>
                  <a:pt x="131016" y="-30652"/>
                  <a:pt x="189637" y="29224"/>
                  <a:pt x="278315" y="0"/>
                </a:cubicBezTo>
                <a:cubicBezTo>
                  <a:pt x="297258" y="139097"/>
                  <a:pt x="269005" y="240150"/>
                  <a:pt x="278315" y="369332"/>
                </a:cubicBezTo>
                <a:cubicBezTo>
                  <a:pt x="193475" y="389553"/>
                  <a:pt x="87219" y="337222"/>
                  <a:pt x="0" y="369332"/>
                </a:cubicBezTo>
                <a:cubicBezTo>
                  <a:pt x="-743" y="261120"/>
                  <a:pt x="11512" y="100958"/>
                  <a:pt x="0" y="0"/>
                </a:cubicBezTo>
                <a:close/>
              </a:path>
            </a:pathLst>
          </a:custGeom>
          <a:noFill/>
          <a:ln w="6350">
            <a:solidFill>
              <a:srgbClr val="2535D6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2535D6"/>
                </a:solidFill>
                <a:latin typeface="Source Sans Pro"/>
                <a:ea typeface="Source Sans Pro"/>
              </a:rPr>
              <a:t>3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93F7A-22F1-A9BC-6C95-21FFA7878669}"/>
              </a:ext>
            </a:extLst>
          </p:cNvPr>
          <p:cNvSpPr txBox="1"/>
          <p:nvPr/>
        </p:nvSpPr>
        <p:spPr>
          <a:xfrm flipH="1">
            <a:off x="65833" y="4975849"/>
            <a:ext cx="278315" cy="369332"/>
          </a:xfrm>
          <a:custGeom>
            <a:avLst/>
            <a:gdLst>
              <a:gd name="connsiteX0" fmla="*/ 0 w 278315"/>
              <a:gd name="connsiteY0" fmla="*/ 0 h 369332"/>
              <a:gd name="connsiteX1" fmla="*/ 278315 w 278315"/>
              <a:gd name="connsiteY1" fmla="*/ 0 h 369332"/>
              <a:gd name="connsiteX2" fmla="*/ 278315 w 278315"/>
              <a:gd name="connsiteY2" fmla="*/ 369332 h 369332"/>
              <a:gd name="connsiteX3" fmla="*/ 0 w 278315"/>
              <a:gd name="connsiteY3" fmla="*/ 369332 h 369332"/>
              <a:gd name="connsiteX4" fmla="*/ 0 w 278315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15" h="369332" extrusionOk="0">
                <a:moveTo>
                  <a:pt x="0" y="0"/>
                </a:moveTo>
                <a:cubicBezTo>
                  <a:pt x="131016" y="-30652"/>
                  <a:pt x="189637" y="29224"/>
                  <a:pt x="278315" y="0"/>
                </a:cubicBezTo>
                <a:cubicBezTo>
                  <a:pt x="297258" y="139097"/>
                  <a:pt x="269005" y="240150"/>
                  <a:pt x="278315" y="369332"/>
                </a:cubicBezTo>
                <a:cubicBezTo>
                  <a:pt x="193475" y="389553"/>
                  <a:pt x="87219" y="337222"/>
                  <a:pt x="0" y="369332"/>
                </a:cubicBezTo>
                <a:cubicBezTo>
                  <a:pt x="-743" y="261120"/>
                  <a:pt x="11512" y="100958"/>
                  <a:pt x="0" y="0"/>
                </a:cubicBezTo>
                <a:close/>
              </a:path>
            </a:pathLst>
          </a:custGeom>
          <a:noFill/>
          <a:ln w="6350">
            <a:solidFill>
              <a:srgbClr val="2535D6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2535D6"/>
                </a:solidFill>
                <a:latin typeface="Source Sans Pro"/>
                <a:ea typeface="Source Sans Pro"/>
              </a:rPr>
              <a:t>2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B29729-668D-4B15-FF06-AF7C81C9D723}"/>
              </a:ext>
            </a:extLst>
          </p:cNvPr>
          <p:cNvSpPr txBox="1"/>
          <p:nvPr/>
        </p:nvSpPr>
        <p:spPr>
          <a:xfrm flipH="1">
            <a:off x="7867277" y="6212105"/>
            <a:ext cx="278315" cy="369332"/>
          </a:xfrm>
          <a:custGeom>
            <a:avLst/>
            <a:gdLst>
              <a:gd name="connsiteX0" fmla="*/ 0 w 278315"/>
              <a:gd name="connsiteY0" fmla="*/ 0 h 369332"/>
              <a:gd name="connsiteX1" fmla="*/ 278315 w 278315"/>
              <a:gd name="connsiteY1" fmla="*/ 0 h 369332"/>
              <a:gd name="connsiteX2" fmla="*/ 278315 w 278315"/>
              <a:gd name="connsiteY2" fmla="*/ 369332 h 369332"/>
              <a:gd name="connsiteX3" fmla="*/ 0 w 278315"/>
              <a:gd name="connsiteY3" fmla="*/ 369332 h 369332"/>
              <a:gd name="connsiteX4" fmla="*/ 0 w 278315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15" h="369332" extrusionOk="0">
                <a:moveTo>
                  <a:pt x="0" y="0"/>
                </a:moveTo>
                <a:cubicBezTo>
                  <a:pt x="131016" y="-30652"/>
                  <a:pt x="189637" y="29224"/>
                  <a:pt x="278315" y="0"/>
                </a:cubicBezTo>
                <a:cubicBezTo>
                  <a:pt x="297258" y="139097"/>
                  <a:pt x="269005" y="240150"/>
                  <a:pt x="278315" y="369332"/>
                </a:cubicBezTo>
                <a:cubicBezTo>
                  <a:pt x="193475" y="389553"/>
                  <a:pt x="87219" y="337222"/>
                  <a:pt x="0" y="369332"/>
                </a:cubicBezTo>
                <a:cubicBezTo>
                  <a:pt x="-743" y="261120"/>
                  <a:pt x="11512" y="100958"/>
                  <a:pt x="0" y="0"/>
                </a:cubicBezTo>
                <a:close/>
              </a:path>
            </a:pathLst>
          </a:custGeom>
          <a:noFill/>
          <a:ln w="6350">
            <a:solidFill>
              <a:srgbClr val="2535D6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2535D6"/>
                </a:solidFill>
                <a:latin typeface="Source Sans Pro"/>
                <a:ea typeface="Source Sans Pro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9" grpId="0" animBg="1"/>
      <p:bldP spid="20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252579" y="-15455"/>
            <a:ext cx="6767856" cy="117612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4679"/>
              </a:lnSpc>
            </a:pPr>
            <a:r>
              <a:rPr lang="en-US" sz="4000" b="1" kern="0" spc="-37" err="1">
                <a:latin typeface="Montserrat"/>
              </a:rPr>
              <a:t>Команда</a:t>
            </a:r>
            <a:r>
              <a:rPr lang="en-US" sz="4000" b="1" kern="0" spc="-37" dirty="0">
                <a:latin typeface="Montserrat"/>
              </a:rPr>
              <a:t> </a:t>
            </a:r>
            <a:r>
              <a:rPr lang="en-US" sz="4000" b="1" kern="0" spc="-37" err="1">
                <a:latin typeface="Montserrat"/>
              </a:rPr>
              <a:t>MindScape</a:t>
            </a:r>
            <a:endParaRPr lang="en-US" sz="4000" b="1" kern="0" spc="-37">
              <a:latin typeface="Montserrat"/>
            </a:endParaRPr>
          </a:p>
        </p:txBody>
      </p:sp>
      <p:sp>
        <p:nvSpPr>
          <p:cNvPr id="5" name="Text 3"/>
          <p:cNvSpPr/>
          <p:nvPr/>
        </p:nvSpPr>
        <p:spPr>
          <a:xfrm>
            <a:off x="2803886" y="1208500"/>
            <a:ext cx="4622502" cy="7424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2340"/>
              </a:lnSpc>
              <a:buNone/>
            </a:pPr>
            <a:r>
              <a:rPr lang="en-US" sz="2800" b="1" kern="0" spc="-1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Руководитель</a:t>
            </a:r>
            <a:r>
              <a:rPr lang="en-US" sz="2800" b="1" kern="0" spc="-19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800" b="1" kern="0" spc="-19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проекта</a:t>
            </a:r>
            <a:endParaRPr lang="en-US" sz="2800" err="1">
              <a:latin typeface="Montserrat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88286" y="2370035"/>
            <a:ext cx="4225631" cy="5941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/>
            <a:r>
              <a:rPr lang="en-US" sz="2800" b="1" kern="0" spc="-19" dirty="0">
                <a:solidFill>
                  <a:srgbClr val="000000"/>
                </a:solidFill>
                <a:ea typeface="+mn-lt"/>
                <a:cs typeface="+mn-lt"/>
              </a:rPr>
              <a:t>Fronted - </a:t>
            </a:r>
            <a:r>
              <a:rPr lang="en-US" sz="2800" b="1" kern="0" spc="-19" dirty="0" err="1">
                <a:solidFill>
                  <a:srgbClr val="000000"/>
                </a:solidFill>
                <a:ea typeface="+mn-lt"/>
                <a:cs typeface="+mn-lt"/>
              </a:rPr>
              <a:t>разработчики</a:t>
            </a:r>
          </a:p>
          <a:p>
            <a:pPr marL="0" indent="0" algn="ctr">
              <a:lnSpc>
                <a:spcPts val="2340"/>
              </a:lnSpc>
              <a:buNone/>
            </a:pPr>
            <a:endParaRPr lang="en-US" sz="1850" b="1" kern="0" spc="-19" dirty="0">
              <a:latin typeface="Montserrat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5131A170-3198-7444-25AB-BE2C33CCB091}"/>
              </a:ext>
            </a:extLst>
          </p:cNvPr>
          <p:cNvSpPr/>
          <p:nvPr/>
        </p:nvSpPr>
        <p:spPr>
          <a:xfrm>
            <a:off x="3868542" y="1903759"/>
            <a:ext cx="2467221" cy="609268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6" name="Text 4"/>
          <p:cNvSpPr/>
          <p:nvPr/>
        </p:nvSpPr>
        <p:spPr>
          <a:xfrm>
            <a:off x="2430891" y="3297917"/>
            <a:ext cx="2467064" cy="409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246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803AD5D5-762A-B85E-CA00-7A24B0129085}"/>
              </a:ext>
            </a:extLst>
          </p:cNvPr>
          <p:cNvSpPr/>
          <p:nvPr/>
        </p:nvSpPr>
        <p:spPr>
          <a:xfrm flipV="1">
            <a:off x="9118113" y="3144766"/>
            <a:ext cx="2638669" cy="1362407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8" name="Shape 3" hidden="1">
            <a:extLst>
              <a:ext uri="{FF2B5EF4-FFF2-40B4-BE49-F238E27FC236}">
                <a16:creationId xmlns:a16="http://schemas.microsoft.com/office/drawing/2014/main" id="{4464A92D-FBD7-2C25-A7C0-D834096D0FDE}"/>
              </a:ext>
            </a:extLst>
          </p:cNvPr>
          <p:cNvSpPr/>
          <p:nvPr/>
        </p:nvSpPr>
        <p:spPr>
          <a:xfrm>
            <a:off x="3323366" y="9233488"/>
            <a:ext cx="2476185" cy="410970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9" name="Shape 3" hidden="1">
            <a:extLst>
              <a:ext uri="{FF2B5EF4-FFF2-40B4-BE49-F238E27FC236}">
                <a16:creationId xmlns:a16="http://schemas.microsoft.com/office/drawing/2014/main" id="{3E3BD70B-63E1-8F5F-F17F-AA5B32978781}"/>
              </a:ext>
            </a:extLst>
          </p:cNvPr>
          <p:cNvSpPr/>
          <p:nvPr/>
        </p:nvSpPr>
        <p:spPr>
          <a:xfrm>
            <a:off x="6839695" y="9816195"/>
            <a:ext cx="2467221" cy="4109705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20" name="Shape 3" hidden="1">
            <a:extLst>
              <a:ext uri="{FF2B5EF4-FFF2-40B4-BE49-F238E27FC236}">
                <a16:creationId xmlns:a16="http://schemas.microsoft.com/office/drawing/2014/main" id="{DFD762C1-4E96-FBE6-1E91-9123E8104E2D}"/>
              </a:ext>
            </a:extLst>
          </p:cNvPr>
          <p:cNvSpPr/>
          <p:nvPr/>
        </p:nvSpPr>
        <p:spPr>
          <a:xfrm>
            <a:off x="9150117" y="9481719"/>
            <a:ext cx="2467221" cy="4109705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24" name="Shape 3" hidden="1">
            <a:extLst>
              <a:ext uri="{FF2B5EF4-FFF2-40B4-BE49-F238E27FC236}">
                <a16:creationId xmlns:a16="http://schemas.microsoft.com/office/drawing/2014/main" id="{E82C8D0F-0A34-C63E-5172-84F1EFDC8CD7}"/>
              </a:ext>
            </a:extLst>
          </p:cNvPr>
          <p:cNvSpPr/>
          <p:nvPr/>
        </p:nvSpPr>
        <p:spPr>
          <a:xfrm>
            <a:off x="3234231" y="8964116"/>
            <a:ext cx="2462700" cy="4105305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430D-AAD8-E189-7C3E-33F67CEAD1A1}"/>
              </a:ext>
            </a:extLst>
          </p:cNvPr>
          <p:cNvSpPr txBox="1"/>
          <p:nvPr/>
        </p:nvSpPr>
        <p:spPr>
          <a:xfrm>
            <a:off x="3871913" y="1992913"/>
            <a:ext cx="24732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Зотеев В.А.</a:t>
            </a: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6DA27-A4C7-7375-3A73-04806CE2E754}"/>
              </a:ext>
            </a:extLst>
          </p:cNvPr>
          <p:cNvSpPr txBox="1"/>
          <p:nvPr/>
        </p:nvSpPr>
        <p:spPr>
          <a:xfrm>
            <a:off x="9344025" y="3159468"/>
            <a:ext cx="22628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err="1">
                <a:solidFill>
                  <a:schemeClr val="bg1"/>
                </a:solidFill>
                <a:ea typeface="+mn-lt"/>
                <a:cs typeface="+mn-lt"/>
              </a:rPr>
              <a:t>Блинов.З.А</a:t>
            </a: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algn="ctr"/>
            <a:r>
              <a:rPr lang="ru-RU" sz="2000" b="1" err="1">
                <a:solidFill>
                  <a:schemeClr val="bg1"/>
                </a:solidFill>
                <a:ea typeface="+mn-lt"/>
                <a:cs typeface="+mn-lt"/>
              </a:rPr>
              <a:t>Тулаев.И.П</a:t>
            </a: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b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Львов В.С.</a:t>
            </a:r>
            <a:b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</a:br>
            <a:endParaRPr lang="ru-RU" sz="20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DFC41-B654-3CFD-DFFB-81FB5D08B026}"/>
              </a:ext>
            </a:extLst>
          </p:cNvPr>
          <p:cNvSpPr txBox="1"/>
          <p:nvPr/>
        </p:nvSpPr>
        <p:spPr>
          <a:xfrm>
            <a:off x="9304252" y="4090473"/>
            <a:ext cx="23972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ea typeface="+mn-lt"/>
                <a:cs typeface="+mn-lt"/>
              </a:rPr>
              <a:t>Мешков П.К.</a:t>
            </a:r>
            <a:endParaRPr lang="ru-RU" sz="2000" b="1">
              <a:solidFill>
                <a:schemeClr val="bg1"/>
              </a:solidFill>
            </a:endParaRPr>
          </a:p>
        </p:txBody>
      </p:sp>
      <p:pic>
        <p:nvPicPr>
          <p:cNvPr id="27" name="Рисунок 26" descr="Изображение выглядит как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D0A8DD1-864A-D8AF-13BE-E6356347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9" y="2665585"/>
            <a:ext cx="5744089" cy="5569808"/>
          </a:xfrm>
          <a:prstGeom prst="rect">
            <a:avLst/>
          </a:prstGeom>
        </p:spPr>
      </p:pic>
      <p:sp>
        <p:nvSpPr>
          <p:cNvPr id="9" name="Shape 7">
            <a:extLst>
              <a:ext uri="{FF2B5EF4-FFF2-40B4-BE49-F238E27FC236}">
                <a16:creationId xmlns:a16="http://schemas.microsoft.com/office/drawing/2014/main" id="{E39854BB-CCC1-79CF-8E7C-B507E7C30F1A}"/>
              </a:ext>
            </a:extLst>
          </p:cNvPr>
          <p:cNvSpPr/>
          <p:nvPr/>
        </p:nvSpPr>
        <p:spPr>
          <a:xfrm rot="-5400000" flipV="1">
            <a:off x="2258727" y="6630522"/>
            <a:ext cx="10893087" cy="46245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</p:sp>
      <p:pic>
        <p:nvPicPr>
          <p:cNvPr id="11" name="Рисунок 10" descr="Изображение выглядит как обувь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D1DCC40F-521E-D721-8CE6-2A2687E62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2" t="19186" r="-4951" b="33822"/>
          <a:stretch/>
        </p:blipFill>
        <p:spPr>
          <a:xfrm>
            <a:off x="7085270" y="4491120"/>
            <a:ext cx="6111791" cy="2007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-6062" y="-5123"/>
            <a:ext cx="14630400" cy="9151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5647D48E-5DCB-8EF2-F19D-24787BD7F3AB}"/>
              </a:ext>
            </a:extLst>
          </p:cNvPr>
          <p:cNvSpPr/>
          <p:nvPr/>
        </p:nvSpPr>
        <p:spPr>
          <a:xfrm>
            <a:off x="1510032" y="2058169"/>
            <a:ext cx="11098061" cy="3993808"/>
          </a:xfrm>
          <a:prstGeom prst="roundRect">
            <a:avLst>
              <a:gd name="adj" fmla="val 4371"/>
            </a:avLst>
          </a:prstGeom>
          <a:solidFill>
            <a:srgbClr val="5381C2"/>
          </a:solidFill>
          <a:ln/>
        </p:spPr>
      </p:sp>
      <p:sp>
        <p:nvSpPr>
          <p:cNvPr id="5" name="Text 3"/>
          <p:cNvSpPr/>
          <p:nvPr/>
        </p:nvSpPr>
        <p:spPr>
          <a:xfrm>
            <a:off x="1536453" y="1623985"/>
            <a:ext cx="5588961" cy="2345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1837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6452" y="3492138"/>
            <a:ext cx="5575515" cy="2332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1837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 5"/>
          <p:cNvSpPr/>
          <p:nvPr/>
        </p:nvSpPr>
        <p:spPr>
          <a:xfrm>
            <a:off x="1506073" y="5397702"/>
            <a:ext cx="5306573" cy="18659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1837"/>
              </a:lnSpc>
              <a:buNone/>
            </a:pPr>
            <a:endParaRPr lang="en-US" sz="1450" dirty="0">
              <a:solidFill>
                <a:schemeClr val="bg1"/>
              </a:solidFill>
              <a:latin typeface="Source Sans Pro"/>
              <a:ea typeface="Source Sans Pro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84972" y="109329"/>
            <a:ext cx="8969143" cy="8945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3827"/>
              </a:lnSpc>
            </a:pP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Дизайн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и </a:t>
            </a: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визуальное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представление</a:t>
            </a:r>
            <a:r>
              <a:rPr lang="en-US" sz="3950" b="1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950" b="1" kern="0" spc="-31" err="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приложения</a:t>
            </a:r>
            <a:r>
              <a:rPr lang="en-US" sz="3950" b="1" kern="0" spc="-31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 </a:t>
            </a:r>
            <a:endParaRPr lang="en-US" sz="3950">
              <a:solidFill>
                <a:srgbClr val="000000"/>
              </a:solidFill>
              <a:latin typeface="Montserrat"/>
              <a:ea typeface="Montserrat" pitchFamily="34" charset="-122"/>
              <a:cs typeface="Montserrat" pitchFamily="34" charset="-120"/>
            </a:endParaRPr>
          </a:p>
          <a:p>
            <a:pPr algn="ctr">
              <a:lnSpc>
                <a:spcPts val="3827"/>
              </a:lnSpc>
            </a:pPr>
            <a:r>
              <a:rPr lang="en-US" sz="3950" kern="0" spc="-31" dirty="0">
                <a:solidFill>
                  <a:srgbClr val="00000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Mindscape</a:t>
            </a:r>
            <a:endParaRPr lang="en-US" sz="3950" dirty="0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ED45F-12D8-C469-FD97-593ECFC9E7B1}"/>
              </a:ext>
            </a:extLst>
          </p:cNvPr>
          <p:cNvSpPr txBox="1"/>
          <p:nvPr/>
        </p:nvSpPr>
        <p:spPr>
          <a:xfrm>
            <a:off x="1841157" y="2316892"/>
            <a:ext cx="1058974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Ключ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к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удобству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привлекательности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для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пользователей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Команда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создала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минималистичный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,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функциональный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кастомизируемый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интерфейс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Сочетание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чистоты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,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ясности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спокойной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цветовой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гаммы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способствует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концентрации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на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задачах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Лаконичные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формы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и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плавные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переходы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придают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ощущение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легкости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Пользователи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могут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настраивать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внешний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вид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приложения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своему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вкусу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,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размещая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элементы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на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экране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по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своему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 </a:t>
            </a:r>
            <a:r>
              <a:rPr lang="en-US" sz="2800" b="1" dirty="0" err="1">
                <a:solidFill>
                  <a:srgbClr val="FEFEFE"/>
                </a:solidFill>
                <a:latin typeface="Segoe UI"/>
                <a:cs typeface="Segoe UI"/>
              </a:rPr>
              <a:t>усмотрению</a:t>
            </a:r>
            <a:r>
              <a:rPr lang="en-US" sz="2800" b="1" dirty="0">
                <a:solidFill>
                  <a:srgbClr val="FEFEFE"/>
                </a:solidFill>
                <a:latin typeface="Segoe UI"/>
                <a:cs typeface="Segoe UI"/>
              </a:rPr>
              <a:t>.  </a:t>
            </a:r>
          </a:p>
        </p:txBody>
      </p:sp>
      <p:pic>
        <p:nvPicPr>
          <p:cNvPr id="9" name="Рисунок 8" descr="Изображение выглядит как обувь, одежда, человек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B23136A5-ACB7-BE54-2F5F-487AB012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" y="6054425"/>
            <a:ext cx="3326799" cy="241034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одежда, человек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E53F8F36-D459-5E0C-ABAA-C16DA9F30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341" y="-325"/>
            <a:ext cx="2744286" cy="2035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Произвольный</PresentationFormat>
  <Slides>10</Slides>
  <Notes>9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1061</cp:revision>
  <dcterms:created xsi:type="dcterms:W3CDTF">2024-05-16T19:59:47Z</dcterms:created>
  <dcterms:modified xsi:type="dcterms:W3CDTF">2024-06-20T06:38:41Z</dcterms:modified>
</cp:coreProperties>
</file>